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365" r:id="rId2"/>
    <p:sldId id="355" r:id="rId3"/>
    <p:sldId id="356" r:id="rId4"/>
    <p:sldId id="366" r:id="rId5"/>
    <p:sldId id="367" r:id="rId6"/>
    <p:sldId id="381" r:id="rId7"/>
    <p:sldId id="382" r:id="rId8"/>
    <p:sldId id="368" r:id="rId9"/>
    <p:sldId id="369" r:id="rId10"/>
    <p:sldId id="371" r:id="rId11"/>
    <p:sldId id="370" r:id="rId12"/>
    <p:sldId id="373" r:id="rId13"/>
    <p:sldId id="374" r:id="rId14"/>
    <p:sldId id="372" r:id="rId15"/>
    <p:sldId id="375" r:id="rId16"/>
    <p:sldId id="376" r:id="rId17"/>
    <p:sldId id="377" r:id="rId18"/>
    <p:sldId id="378" r:id="rId19"/>
    <p:sldId id="379" r:id="rId20"/>
  </p:sldIdLst>
  <p:sldSz cx="12192000" cy="6858000"/>
  <p:notesSz cx="6858000" cy="9144000"/>
  <p:custShowLst>
    <p:custShow name="Custom Show 1" id="0">
      <p:sldLst>
        <p:sld r:id="rId18"/>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624196F-3C21-914E-99D0-E66AE7B7B6FD}">
          <p14:sldIdLst>
            <p14:sldId id="365"/>
            <p14:sldId id="355"/>
            <p14:sldId id="356"/>
            <p14:sldId id="366"/>
            <p14:sldId id="367"/>
            <p14:sldId id="381"/>
            <p14:sldId id="382"/>
            <p14:sldId id="368"/>
            <p14:sldId id="369"/>
            <p14:sldId id="371"/>
            <p14:sldId id="370"/>
            <p14:sldId id="373"/>
            <p14:sldId id="374"/>
            <p14:sldId id="372"/>
            <p14:sldId id="375"/>
            <p14:sldId id="376"/>
            <p14:sldId id="377"/>
            <p14:sldId id="378"/>
            <p14:sldId id="3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14"/>
    <p:restoredTop sz="89831"/>
  </p:normalViewPr>
  <p:slideViewPr>
    <p:cSldViewPr snapToGrid="0">
      <p:cViewPr varScale="1">
        <p:scale>
          <a:sx n="100" d="100"/>
          <a:sy n="100" d="100"/>
        </p:scale>
        <p:origin x="42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F7AD92-3193-4F3B-B718-BDE4AF4AFA61}" type="datetimeFigureOut">
              <a:rPr lang="en-US"/>
              <a:t>9/14/20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D39104-115C-4501-A673-075924DC6C31}" type="slidenum">
              <a:rPr lang="en-US"/>
              <a:t>‹#›</a:t>
            </a:fld>
            <a:endParaRPr lang="en-US"/>
          </a:p>
        </p:txBody>
      </p:sp>
    </p:spTree>
    <p:extLst>
      <p:ext uri="{BB962C8B-B14F-4D97-AF65-F5344CB8AC3E}">
        <p14:creationId xmlns:p14="http://schemas.microsoft.com/office/powerpoint/2010/main" val="3593061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www.edwardtufte.com</a:t>
            </a:r>
            <a:r>
              <a:rPr lang="en-US" dirty="0"/>
              <a:t>/</a:t>
            </a:r>
            <a:r>
              <a:rPr lang="en-US" dirty="0" err="1"/>
              <a:t>tufte</a:t>
            </a:r>
            <a:r>
              <a:rPr lang="en-US" dirty="0"/>
              <a:t>/Minard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www.masswerk.at</a:t>
            </a:r>
            <a:r>
              <a:rPr lang="en-US" dirty="0"/>
              <a:t>/</a:t>
            </a:r>
            <a:r>
              <a:rPr lang="en-US" dirty="0" err="1"/>
              <a:t>minard</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0D39104-115C-4501-A673-075924DC6C31}" type="slidenum">
              <a:rPr lang="en-US" smtClean="0"/>
              <a:t>6</a:t>
            </a:fld>
            <a:endParaRPr lang="en-US"/>
          </a:p>
        </p:txBody>
      </p:sp>
    </p:spTree>
    <p:extLst>
      <p:ext uri="{BB962C8B-B14F-4D97-AF65-F5344CB8AC3E}">
        <p14:creationId xmlns:p14="http://schemas.microsoft.com/office/powerpoint/2010/main" val="224265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www.visualcapitalist.com</a:t>
            </a:r>
            <a:r>
              <a:rPr lang="en-US" dirty="0"/>
              <a:t>/data-visualization-cholera/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www.theguardian.com</a:t>
            </a:r>
            <a:r>
              <a:rPr lang="en-US" dirty="0"/>
              <a:t>/news/</a:t>
            </a:r>
            <a:r>
              <a:rPr lang="en-US" dirty="0" err="1"/>
              <a:t>datablog</a:t>
            </a:r>
            <a:r>
              <a:rPr lang="en-US" dirty="0"/>
              <a:t>/2013/mar/15/john-snow-cholera-map</a:t>
            </a:r>
          </a:p>
          <a:p>
            <a:endParaRPr lang="en-US" dirty="0"/>
          </a:p>
        </p:txBody>
      </p:sp>
      <p:sp>
        <p:nvSpPr>
          <p:cNvPr id="4" name="Slide Number Placeholder 3"/>
          <p:cNvSpPr>
            <a:spLocks noGrp="1"/>
          </p:cNvSpPr>
          <p:nvPr>
            <p:ph type="sldNum" sz="quarter" idx="5"/>
          </p:nvPr>
        </p:nvSpPr>
        <p:spPr/>
        <p:txBody>
          <a:bodyPr/>
          <a:lstStyle/>
          <a:p>
            <a:fld id="{D0D39104-115C-4501-A673-075924DC6C31}" type="slidenum">
              <a:rPr lang="en-US" smtClean="0"/>
              <a:t>7</a:t>
            </a:fld>
            <a:endParaRPr lang="en-US"/>
          </a:p>
        </p:txBody>
      </p:sp>
    </p:spTree>
    <p:extLst>
      <p:ext uri="{BB962C8B-B14F-4D97-AF65-F5344CB8AC3E}">
        <p14:creationId xmlns:p14="http://schemas.microsoft.com/office/powerpoint/2010/main" val="3893747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29" indent="0" algn="ctr">
              <a:buNone/>
              <a:defRPr sz="2000"/>
            </a:lvl2pPr>
            <a:lvl3pPr marL="914456" indent="0" algn="ctr">
              <a:buNone/>
              <a:defRPr sz="1801"/>
            </a:lvl3pPr>
            <a:lvl4pPr marL="1371686" indent="0" algn="ctr">
              <a:buNone/>
              <a:defRPr sz="1600"/>
            </a:lvl4pPr>
            <a:lvl5pPr marL="1828915" indent="0" algn="ctr">
              <a:buNone/>
              <a:defRPr sz="1600"/>
            </a:lvl5pPr>
            <a:lvl6pPr marL="2286142" indent="0" algn="ctr">
              <a:buNone/>
              <a:defRPr sz="1600"/>
            </a:lvl6pPr>
            <a:lvl7pPr marL="2743370" indent="0" algn="ctr">
              <a:buNone/>
              <a:defRPr sz="1600"/>
            </a:lvl7pPr>
            <a:lvl8pPr marL="3200601" indent="0" algn="ctr">
              <a:buNone/>
              <a:defRPr sz="1600"/>
            </a:lvl8pPr>
            <a:lvl9pPr marL="365783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3"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3" y="4589468"/>
            <a:ext cx="10515600" cy="1500187"/>
          </a:xfrm>
        </p:spPr>
        <p:txBody>
          <a:bodyPr/>
          <a:lstStyle>
            <a:lvl1pPr marL="0" indent="0">
              <a:buNone/>
              <a:defRPr sz="2400">
                <a:solidFill>
                  <a:schemeClr val="tx1">
                    <a:tint val="75000"/>
                  </a:schemeClr>
                </a:solidFill>
              </a:defRPr>
            </a:lvl1pPr>
            <a:lvl2pPr marL="457229" indent="0">
              <a:buNone/>
              <a:defRPr sz="2000">
                <a:solidFill>
                  <a:schemeClr val="tx1">
                    <a:tint val="75000"/>
                  </a:schemeClr>
                </a:solidFill>
              </a:defRPr>
            </a:lvl2pPr>
            <a:lvl3pPr marL="914456" indent="0">
              <a:buNone/>
              <a:defRPr sz="1801">
                <a:solidFill>
                  <a:schemeClr val="tx1">
                    <a:tint val="75000"/>
                  </a:schemeClr>
                </a:solidFill>
              </a:defRPr>
            </a:lvl3pPr>
            <a:lvl4pPr marL="1371686" indent="0">
              <a:buNone/>
              <a:defRPr sz="1600">
                <a:solidFill>
                  <a:schemeClr val="tx1">
                    <a:tint val="75000"/>
                  </a:schemeClr>
                </a:solidFill>
              </a:defRPr>
            </a:lvl4pPr>
            <a:lvl5pPr marL="1828915" indent="0">
              <a:buNone/>
              <a:defRPr sz="1600">
                <a:solidFill>
                  <a:schemeClr val="tx1">
                    <a:tint val="75000"/>
                  </a:schemeClr>
                </a:solidFill>
              </a:defRPr>
            </a:lvl5pPr>
            <a:lvl6pPr marL="2286142" indent="0">
              <a:buNone/>
              <a:defRPr sz="1600">
                <a:solidFill>
                  <a:schemeClr val="tx1">
                    <a:tint val="75000"/>
                  </a:schemeClr>
                </a:solidFill>
              </a:defRPr>
            </a:lvl6pPr>
            <a:lvl7pPr marL="2743370" indent="0">
              <a:buNone/>
              <a:defRPr sz="1600">
                <a:solidFill>
                  <a:schemeClr val="tx1">
                    <a:tint val="75000"/>
                  </a:schemeClr>
                </a:solidFill>
              </a:defRPr>
            </a:lvl7pPr>
            <a:lvl8pPr marL="3200601" indent="0">
              <a:buNone/>
              <a:defRPr sz="1600">
                <a:solidFill>
                  <a:schemeClr val="tx1">
                    <a:tint val="75000"/>
                  </a:schemeClr>
                </a:solidFill>
              </a:defRPr>
            </a:lvl8pPr>
            <a:lvl9pPr marL="365783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96" y="1681163"/>
            <a:ext cx="5157787" cy="823912"/>
          </a:xfrm>
        </p:spPr>
        <p:txBody>
          <a:bodyPr anchor="b"/>
          <a:lstStyle>
            <a:lvl1pPr marL="0" indent="0">
              <a:buNone/>
              <a:defRPr sz="2400" b="1"/>
            </a:lvl1pPr>
            <a:lvl2pPr marL="457229" indent="0">
              <a:buNone/>
              <a:defRPr sz="2000" b="1"/>
            </a:lvl2pPr>
            <a:lvl3pPr marL="914456" indent="0">
              <a:buNone/>
              <a:defRPr sz="1801" b="1"/>
            </a:lvl3pPr>
            <a:lvl4pPr marL="1371686" indent="0">
              <a:buNone/>
              <a:defRPr sz="1600" b="1"/>
            </a:lvl4pPr>
            <a:lvl5pPr marL="1828915" indent="0">
              <a:buNone/>
              <a:defRPr sz="1600" b="1"/>
            </a:lvl5pPr>
            <a:lvl6pPr marL="2286142" indent="0">
              <a:buNone/>
              <a:defRPr sz="1600" b="1"/>
            </a:lvl6pPr>
            <a:lvl7pPr marL="2743370" indent="0">
              <a:buNone/>
              <a:defRPr sz="1600" b="1"/>
            </a:lvl7pPr>
            <a:lvl8pPr marL="3200601" indent="0">
              <a:buNone/>
              <a:defRPr sz="1600" b="1"/>
            </a:lvl8pPr>
            <a:lvl9pPr marL="365783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96"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229" indent="0">
              <a:buNone/>
              <a:defRPr sz="2000" b="1"/>
            </a:lvl2pPr>
            <a:lvl3pPr marL="914456" indent="0">
              <a:buNone/>
              <a:defRPr sz="1801" b="1"/>
            </a:lvl3pPr>
            <a:lvl4pPr marL="1371686" indent="0">
              <a:buNone/>
              <a:defRPr sz="1600" b="1"/>
            </a:lvl4pPr>
            <a:lvl5pPr marL="1828915" indent="0">
              <a:buNone/>
              <a:defRPr sz="1600" b="1"/>
            </a:lvl5pPr>
            <a:lvl6pPr marL="2286142" indent="0">
              <a:buNone/>
              <a:defRPr sz="1600" b="1"/>
            </a:lvl6pPr>
            <a:lvl7pPr marL="2743370" indent="0">
              <a:buNone/>
              <a:defRPr sz="1600" b="1"/>
            </a:lvl7pPr>
            <a:lvl8pPr marL="3200601" indent="0">
              <a:buNone/>
              <a:defRPr sz="1600" b="1"/>
            </a:lvl8pPr>
            <a:lvl9pPr marL="365783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3"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9/14/20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9/14/20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96"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91" y="2057400"/>
            <a:ext cx="3932236" cy="3811588"/>
          </a:xfrm>
        </p:spPr>
        <p:txBody>
          <a:bodyPr/>
          <a:lstStyle>
            <a:lvl1pPr marL="0" indent="0">
              <a:buNone/>
              <a:defRPr sz="1600"/>
            </a:lvl1pPr>
            <a:lvl2pPr marL="457229" indent="0">
              <a:buNone/>
              <a:defRPr sz="1401"/>
            </a:lvl2pPr>
            <a:lvl3pPr marL="914456" indent="0">
              <a:buNone/>
              <a:defRPr sz="1200"/>
            </a:lvl3pPr>
            <a:lvl4pPr marL="1371686" indent="0">
              <a:buNone/>
              <a:defRPr sz="1001"/>
            </a:lvl4pPr>
            <a:lvl5pPr marL="1828915" indent="0">
              <a:buNone/>
              <a:defRPr sz="1001"/>
            </a:lvl5pPr>
            <a:lvl6pPr marL="2286142" indent="0">
              <a:buNone/>
              <a:defRPr sz="1001"/>
            </a:lvl6pPr>
            <a:lvl7pPr marL="2743370" indent="0">
              <a:buNone/>
              <a:defRPr sz="1001"/>
            </a:lvl7pPr>
            <a:lvl8pPr marL="3200601" indent="0">
              <a:buNone/>
              <a:defRPr sz="1001"/>
            </a:lvl8pPr>
            <a:lvl9pPr marL="3657830" indent="0">
              <a:buNone/>
              <a:defRPr sz="1001"/>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96" y="987425"/>
            <a:ext cx="6172201" cy="4873625"/>
          </a:xfrm>
        </p:spPr>
        <p:txBody>
          <a:bodyPr anchor="t"/>
          <a:lstStyle>
            <a:lvl1pPr marL="0" indent="0">
              <a:buNone/>
              <a:defRPr sz="3200"/>
            </a:lvl1pPr>
            <a:lvl2pPr marL="457229" indent="0">
              <a:buNone/>
              <a:defRPr sz="2800"/>
            </a:lvl2pPr>
            <a:lvl3pPr marL="914456" indent="0">
              <a:buNone/>
              <a:defRPr sz="2400"/>
            </a:lvl3pPr>
            <a:lvl4pPr marL="1371686" indent="0">
              <a:buNone/>
              <a:defRPr sz="2000"/>
            </a:lvl4pPr>
            <a:lvl5pPr marL="1828915" indent="0">
              <a:buNone/>
              <a:defRPr sz="2000"/>
            </a:lvl5pPr>
            <a:lvl6pPr marL="2286142" indent="0">
              <a:buNone/>
              <a:defRPr sz="2000"/>
            </a:lvl6pPr>
            <a:lvl7pPr marL="2743370" indent="0">
              <a:buNone/>
              <a:defRPr sz="2000"/>
            </a:lvl7pPr>
            <a:lvl8pPr marL="3200601" indent="0">
              <a:buNone/>
              <a:defRPr sz="2000"/>
            </a:lvl8pPr>
            <a:lvl9pPr marL="3657830" indent="0">
              <a:buNone/>
              <a:defRPr sz="2000"/>
            </a:lvl9pPr>
          </a:lstStyle>
          <a:p>
            <a:r>
              <a:rPr lang="en-US"/>
              <a:t>Click icon to add picture</a:t>
            </a:r>
          </a:p>
        </p:txBody>
      </p:sp>
      <p:sp>
        <p:nvSpPr>
          <p:cNvPr id="4" name="Text Placeholder 3"/>
          <p:cNvSpPr>
            <a:spLocks noGrp="1"/>
          </p:cNvSpPr>
          <p:nvPr>
            <p:ph type="body" sz="half" idx="2"/>
          </p:nvPr>
        </p:nvSpPr>
        <p:spPr>
          <a:xfrm>
            <a:off x="839791" y="2057400"/>
            <a:ext cx="3932236" cy="3811588"/>
          </a:xfrm>
        </p:spPr>
        <p:txBody>
          <a:bodyPr/>
          <a:lstStyle>
            <a:lvl1pPr marL="0" indent="0">
              <a:buNone/>
              <a:defRPr sz="1600"/>
            </a:lvl1pPr>
            <a:lvl2pPr marL="457229" indent="0">
              <a:buNone/>
              <a:defRPr sz="1401"/>
            </a:lvl2pPr>
            <a:lvl3pPr marL="914456" indent="0">
              <a:buNone/>
              <a:defRPr sz="1200"/>
            </a:lvl3pPr>
            <a:lvl4pPr marL="1371686" indent="0">
              <a:buNone/>
              <a:defRPr sz="1001"/>
            </a:lvl4pPr>
            <a:lvl5pPr marL="1828915" indent="0">
              <a:buNone/>
              <a:defRPr sz="1001"/>
            </a:lvl5pPr>
            <a:lvl6pPr marL="2286142" indent="0">
              <a:buNone/>
              <a:defRPr sz="1001"/>
            </a:lvl6pPr>
            <a:lvl7pPr marL="2743370" indent="0">
              <a:buNone/>
              <a:defRPr sz="1001"/>
            </a:lvl7pPr>
            <a:lvl8pPr marL="3200601" indent="0">
              <a:buNone/>
              <a:defRPr sz="1001"/>
            </a:lvl8pPr>
            <a:lvl9pPr marL="3657830" indent="0">
              <a:buNone/>
              <a:defRPr sz="1001"/>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5"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5"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9/14/20</a:t>
            </a:fld>
            <a:endParaRPr lang="en-US"/>
          </a:p>
        </p:txBody>
      </p:sp>
      <p:sp>
        <p:nvSpPr>
          <p:cNvPr id="5" name="Footer Placeholder 4"/>
          <p:cNvSpPr>
            <a:spLocks noGrp="1"/>
          </p:cNvSpPr>
          <p:nvPr>
            <p:ph type="ftr" sz="quarter" idx="3"/>
          </p:nvPr>
        </p:nvSpPr>
        <p:spPr>
          <a:xfrm>
            <a:off x="4038605" y="635635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1" y="635635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5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6" indent="-228616" algn="l" defTabSz="914456"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43" indent="-228616" algn="l" defTabSz="9144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73" indent="-228616" algn="l" defTabSz="9144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01" indent="-228616" algn="l" defTabSz="914456"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531" indent="-228616" algn="l" defTabSz="914456"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759" indent="-228616" algn="l" defTabSz="914456"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87" indent="-228616" algn="l" defTabSz="914456"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217" indent="-228616" algn="l" defTabSz="914456"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444" indent="-228616" algn="l" defTabSz="914456"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56" rtl="0" eaLnBrk="1" latinLnBrk="0" hangingPunct="1">
        <a:defRPr sz="1801" kern="1200">
          <a:solidFill>
            <a:schemeClr val="tx1"/>
          </a:solidFill>
          <a:latin typeface="+mn-lt"/>
          <a:ea typeface="+mn-ea"/>
          <a:cs typeface="+mn-cs"/>
        </a:defRPr>
      </a:lvl1pPr>
      <a:lvl2pPr marL="457229" algn="l" defTabSz="914456" rtl="0" eaLnBrk="1" latinLnBrk="0" hangingPunct="1">
        <a:defRPr sz="1801" kern="1200">
          <a:solidFill>
            <a:schemeClr val="tx1"/>
          </a:solidFill>
          <a:latin typeface="+mn-lt"/>
          <a:ea typeface="+mn-ea"/>
          <a:cs typeface="+mn-cs"/>
        </a:defRPr>
      </a:lvl2pPr>
      <a:lvl3pPr marL="914456" algn="l" defTabSz="914456" rtl="0" eaLnBrk="1" latinLnBrk="0" hangingPunct="1">
        <a:defRPr sz="1801" kern="1200">
          <a:solidFill>
            <a:schemeClr val="tx1"/>
          </a:solidFill>
          <a:latin typeface="+mn-lt"/>
          <a:ea typeface="+mn-ea"/>
          <a:cs typeface="+mn-cs"/>
        </a:defRPr>
      </a:lvl3pPr>
      <a:lvl4pPr marL="1371686" algn="l" defTabSz="914456" rtl="0" eaLnBrk="1" latinLnBrk="0" hangingPunct="1">
        <a:defRPr sz="1801" kern="1200">
          <a:solidFill>
            <a:schemeClr val="tx1"/>
          </a:solidFill>
          <a:latin typeface="+mn-lt"/>
          <a:ea typeface="+mn-ea"/>
          <a:cs typeface="+mn-cs"/>
        </a:defRPr>
      </a:lvl4pPr>
      <a:lvl5pPr marL="1828915" algn="l" defTabSz="914456" rtl="0" eaLnBrk="1" latinLnBrk="0" hangingPunct="1">
        <a:defRPr sz="1801" kern="1200">
          <a:solidFill>
            <a:schemeClr val="tx1"/>
          </a:solidFill>
          <a:latin typeface="+mn-lt"/>
          <a:ea typeface="+mn-ea"/>
          <a:cs typeface="+mn-cs"/>
        </a:defRPr>
      </a:lvl5pPr>
      <a:lvl6pPr marL="2286142" algn="l" defTabSz="914456" rtl="0" eaLnBrk="1" latinLnBrk="0" hangingPunct="1">
        <a:defRPr sz="1801" kern="1200">
          <a:solidFill>
            <a:schemeClr val="tx1"/>
          </a:solidFill>
          <a:latin typeface="+mn-lt"/>
          <a:ea typeface="+mn-ea"/>
          <a:cs typeface="+mn-cs"/>
        </a:defRPr>
      </a:lvl6pPr>
      <a:lvl7pPr marL="2743370" algn="l" defTabSz="914456" rtl="0" eaLnBrk="1" latinLnBrk="0" hangingPunct="1">
        <a:defRPr sz="1801" kern="1200">
          <a:solidFill>
            <a:schemeClr val="tx1"/>
          </a:solidFill>
          <a:latin typeface="+mn-lt"/>
          <a:ea typeface="+mn-ea"/>
          <a:cs typeface="+mn-cs"/>
        </a:defRPr>
      </a:lvl7pPr>
      <a:lvl8pPr marL="3200601" algn="l" defTabSz="914456" rtl="0" eaLnBrk="1" latinLnBrk="0" hangingPunct="1">
        <a:defRPr sz="1801" kern="1200">
          <a:solidFill>
            <a:schemeClr val="tx1"/>
          </a:solidFill>
          <a:latin typeface="+mn-lt"/>
          <a:ea typeface="+mn-ea"/>
          <a:cs typeface="+mn-cs"/>
        </a:defRPr>
      </a:lvl8pPr>
      <a:lvl9pPr marL="3657830" algn="l" defTabSz="914456"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s://blackboard.umbc.edu/bbcswebdav/pid-3916333-dt-content-rid-33753888_1/xid-33753888_1" TargetMode="Externa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en.wikipedia.org/wiki/John_Snow"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8C909-CAF4-8C4A-8A72-3DF96A3ED1D7}"/>
              </a:ext>
            </a:extLst>
          </p:cNvPr>
          <p:cNvSpPr>
            <a:spLocks noGrp="1"/>
          </p:cNvSpPr>
          <p:nvPr>
            <p:ph type="title"/>
          </p:nvPr>
        </p:nvSpPr>
        <p:spPr/>
        <p:txBody>
          <a:bodyPr/>
          <a:lstStyle/>
          <a:p>
            <a:r>
              <a:rPr lang="en-US" dirty="0"/>
              <a:t>Now Let’s</a:t>
            </a:r>
          </a:p>
        </p:txBody>
      </p:sp>
      <p:pic>
        <p:nvPicPr>
          <p:cNvPr id="5" name="Content Placeholder 4" descr="A picture containing green, object, clock, sitting&#10;&#10;Description automatically generated">
            <a:extLst>
              <a:ext uri="{FF2B5EF4-FFF2-40B4-BE49-F238E27FC236}">
                <a16:creationId xmlns:a16="http://schemas.microsoft.com/office/drawing/2014/main" id="{2701577A-8909-4042-8E25-3C6D5B99CA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4526" y="0"/>
            <a:ext cx="12941051" cy="6997489"/>
          </a:xfrm>
        </p:spPr>
      </p:pic>
    </p:spTree>
    <p:extLst>
      <p:ext uri="{BB962C8B-B14F-4D97-AF65-F5344CB8AC3E}">
        <p14:creationId xmlns:p14="http://schemas.microsoft.com/office/powerpoint/2010/main" val="302872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par>
                          <p:cTn id="12" fill="hold">
                            <p:stCondLst>
                              <p:cond delay="500"/>
                            </p:stCondLst>
                            <p:childTnLst>
                              <p:par>
                                <p:cTn id="13" presetID="9"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FA2FDC-4531-0345-9361-746EDAD7E09F}"/>
              </a:ext>
            </a:extLst>
          </p:cNvPr>
          <p:cNvSpPr>
            <a:spLocks noGrp="1"/>
          </p:cNvSpPr>
          <p:nvPr>
            <p:ph idx="1"/>
          </p:nvPr>
        </p:nvSpPr>
        <p:spPr>
          <a:xfrm>
            <a:off x="838201" y="1363811"/>
            <a:ext cx="6665685" cy="4813152"/>
          </a:xfrm>
        </p:spPr>
        <p:txBody>
          <a:bodyPr>
            <a:normAutofit/>
          </a:bodyPr>
          <a:lstStyle/>
          <a:p>
            <a:pPr marL="0" indent="0">
              <a:buNone/>
            </a:pPr>
            <a:r>
              <a:rPr lang="en-US" dirty="0"/>
              <a:t>When considering the target audience of your visualization, there are</a:t>
            </a:r>
            <a:br>
              <a:rPr lang="en-US" dirty="0"/>
            </a:br>
            <a:r>
              <a:rPr lang="en-US" dirty="0"/>
              <a:t>multiple factors you should think about: their understanding of the</a:t>
            </a:r>
            <a:br>
              <a:rPr lang="en-US" dirty="0"/>
            </a:br>
            <a:r>
              <a:rPr lang="en-US" dirty="0"/>
              <a:t>context (as it relates to the data visualization), their baseline knowledge</a:t>
            </a:r>
            <a:br>
              <a:rPr lang="en-US" dirty="0"/>
            </a:br>
            <a:r>
              <a:rPr lang="en-US" dirty="0"/>
              <a:t>of the data used, and any analytic techniques used in the process.</a:t>
            </a:r>
            <a:br>
              <a:rPr lang="en-US" dirty="0"/>
            </a:br>
            <a:r>
              <a:rPr lang="en-US" dirty="0"/>
              <a:t>Understanding these factors will help you determine how specific to</a:t>
            </a:r>
            <a:br>
              <a:rPr lang="en-US" dirty="0"/>
            </a:br>
            <a:r>
              <a:rPr lang="en-US" dirty="0"/>
              <a:t>get and the level of detail you need to communicate. </a:t>
            </a:r>
          </a:p>
        </p:txBody>
      </p:sp>
      <p:pic>
        <p:nvPicPr>
          <p:cNvPr id="4" name="Picture 3">
            <a:extLst>
              <a:ext uri="{FF2B5EF4-FFF2-40B4-BE49-F238E27FC236}">
                <a16:creationId xmlns:a16="http://schemas.microsoft.com/office/drawing/2014/main" id="{9603C146-75AB-EC4E-B539-F287FC844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254" y="474812"/>
            <a:ext cx="10731500" cy="88900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9D3F3733-5581-8C4A-84FF-B138AC079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2980" y="1859040"/>
            <a:ext cx="4140201" cy="3822700"/>
          </a:xfrm>
          <a:prstGeom prst="rect">
            <a:avLst/>
          </a:prstGeom>
        </p:spPr>
      </p:pic>
    </p:spTree>
    <p:extLst>
      <p:ext uri="{BB962C8B-B14F-4D97-AF65-F5344CB8AC3E}">
        <p14:creationId xmlns:p14="http://schemas.microsoft.com/office/powerpoint/2010/main" val="2532157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1796B170-B9FC-AF4C-9107-38F0C4BE8B8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217"/>
          <a:stretch/>
        </p:blipFill>
        <p:spPr>
          <a:xfrm>
            <a:off x="838204" y="3859887"/>
            <a:ext cx="10515600" cy="2353660"/>
          </a:xfrm>
        </p:spPr>
      </p:pic>
      <p:pic>
        <p:nvPicPr>
          <p:cNvPr id="14" name="Picture 13">
            <a:extLst>
              <a:ext uri="{FF2B5EF4-FFF2-40B4-BE49-F238E27FC236}">
                <a16:creationId xmlns:a16="http://schemas.microsoft.com/office/drawing/2014/main" id="{80E1591D-5FDA-7C47-85B6-31ADDCC063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254" y="474812"/>
            <a:ext cx="10731500" cy="889001"/>
          </a:xfrm>
          <a:prstGeom prst="rect">
            <a:avLst/>
          </a:prstGeom>
        </p:spPr>
      </p:pic>
      <p:sp>
        <p:nvSpPr>
          <p:cNvPr id="15" name="Rectangle 14">
            <a:extLst>
              <a:ext uri="{FF2B5EF4-FFF2-40B4-BE49-F238E27FC236}">
                <a16:creationId xmlns:a16="http://schemas.microsoft.com/office/drawing/2014/main" id="{6D3DB072-2F84-1A47-93A7-1F08556CF7B8}"/>
              </a:ext>
            </a:extLst>
          </p:cNvPr>
          <p:cNvSpPr/>
          <p:nvPr/>
        </p:nvSpPr>
        <p:spPr>
          <a:xfrm>
            <a:off x="730254" y="1453464"/>
            <a:ext cx="10997292" cy="2247538"/>
          </a:xfrm>
          <a:prstGeom prst="rect">
            <a:avLst/>
          </a:prstGeom>
        </p:spPr>
        <p:txBody>
          <a:bodyPr wrap="square">
            <a:spAutoFit/>
          </a:bodyPr>
          <a:lstStyle/>
          <a:p>
            <a:r>
              <a:rPr lang="en-US" sz="3200" b="1" dirty="0">
                <a:solidFill>
                  <a:srgbClr val="686868"/>
                </a:solidFill>
                <a:latin typeface="ScalaSansPro"/>
              </a:rPr>
              <a:t>Consider the Purpose </a:t>
            </a:r>
            <a:endParaRPr lang="en-US" sz="1801" dirty="0"/>
          </a:p>
          <a:p>
            <a:r>
              <a:rPr lang="en-US" sz="1801" dirty="0">
                <a:solidFill>
                  <a:srgbClr val="0C0C0C"/>
                </a:solidFill>
                <a:latin typeface="ScalaSansPro"/>
              </a:rPr>
              <a:t>Why you are telling them a story about your data? </a:t>
            </a:r>
            <a:br>
              <a:rPr lang="en-US" sz="1801" dirty="0">
                <a:solidFill>
                  <a:srgbClr val="0C0C0C"/>
                </a:solidFill>
                <a:latin typeface="ScalaSansPro"/>
              </a:rPr>
            </a:br>
            <a:r>
              <a:rPr lang="en-US" sz="1801" dirty="0">
                <a:solidFill>
                  <a:srgbClr val="0C0C0C"/>
                </a:solidFill>
                <a:latin typeface="ScalaSansPro"/>
              </a:rPr>
              <a:t>Do you want to give your supervisor an update about a program that your team is tracking? </a:t>
            </a:r>
            <a:br>
              <a:rPr lang="en-US" sz="1801" dirty="0">
                <a:solidFill>
                  <a:srgbClr val="0C0C0C"/>
                </a:solidFill>
                <a:latin typeface="ScalaSansPro"/>
              </a:rPr>
            </a:br>
            <a:r>
              <a:rPr lang="en-US" sz="1801" dirty="0">
                <a:solidFill>
                  <a:srgbClr val="0C0C0C"/>
                </a:solidFill>
                <a:latin typeface="ScalaSansPro"/>
              </a:rPr>
              <a:t>Do you want to help the audience better understand a topic or change their mind about it? </a:t>
            </a:r>
            <a:br>
              <a:rPr lang="en-US" sz="1801" dirty="0">
                <a:solidFill>
                  <a:srgbClr val="0C0C0C"/>
                </a:solidFill>
                <a:latin typeface="ScalaSansPro"/>
              </a:rPr>
            </a:br>
            <a:r>
              <a:rPr lang="en-US" sz="1801" dirty="0">
                <a:solidFill>
                  <a:srgbClr val="0C0C0C"/>
                </a:solidFill>
                <a:latin typeface="ScalaSansPro"/>
              </a:rPr>
              <a:t>Do you want to reinforce prevailing knowledge or introduce a new idea given your analysis? </a:t>
            </a:r>
            <a:br>
              <a:rPr lang="en-US" sz="1801" dirty="0">
                <a:solidFill>
                  <a:srgbClr val="0C0C0C"/>
                </a:solidFill>
                <a:latin typeface="ScalaSansPro"/>
              </a:rPr>
            </a:br>
            <a:r>
              <a:rPr lang="en-US" sz="1801" dirty="0">
                <a:solidFill>
                  <a:srgbClr val="0C0C0C"/>
                </a:solidFill>
                <a:latin typeface="ScalaSansPro"/>
              </a:rPr>
              <a:t>Ask yourself these types of questions, about the purpose of your visualization, as you choose the right one for your audience, your data, and your message. Some examples of the purpose or goal of your visualization include: </a:t>
            </a:r>
            <a:endParaRPr lang="en-US" sz="1801" dirty="0"/>
          </a:p>
        </p:txBody>
      </p:sp>
    </p:spTree>
    <p:extLst>
      <p:ext uri="{BB962C8B-B14F-4D97-AF65-F5344CB8AC3E}">
        <p14:creationId xmlns:p14="http://schemas.microsoft.com/office/powerpoint/2010/main" val="1107438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7DBF0-4233-7D4F-8D65-F8FB9C323E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4" y="513152"/>
            <a:ext cx="10515600" cy="851262"/>
          </a:xfrm>
        </p:spPr>
      </p:pic>
      <p:sp>
        <p:nvSpPr>
          <p:cNvPr id="7" name="TextBox 6">
            <a:extLst>
              <a:ext uri="{FF2B5EF4-FFF2-40B4-BE49-F238E27FC236}">
                <a16:creationId xmlns:a16="http://schemas.microsoft.com/office/drawing/2014/main" id="{EC8F937E-C5F1-E54E-92BD-C45E9E529BA2}"/>
              </a:ext>
            </a:extLst>
          </p:cNvPr>
          <p:cNvSpPr txBox="1"/>
          <p:nvPr/>
        </p:nvSpPr>
        <p:spPr>
          <a:xfrm>
            <a:off x="838201" y="1524065"/>
            <a:ext cx="5446485" cy="3694986"/>
          </a:xfrm>
          <a:prstGeom prst="rect">
            <a:avLst/>
          </a:prstGeom>
          <a:noFill/>
        </p:spPr>
        <p:txBody>
          <a:bodyPr wrap="square" rtlCol="0">
            <a:spAutoFit/>
          </a:bodyPr>
          <a:lstStyle/>
          <a:p>
            <a:r>
              <a:rPr lang="en-US" sz="1801" dirty="0"/>
              <a:t>There are five main concepts or relationships a visualization can communicate: </a:t>
            </a:r>
          </a:p>
          <a:p>
            <a:r>
              <a:rPr lang="en-US" sz="1801" b="1" dirty="0"/>
              <a:t>Comparison: </a:t>
            </a:r>
            <a:r>
              <a:rPr lang="en-US" sz="1801" dirty="0"/>
              <a:t>Shows the similarities or dissimilarities in your data </a:t>
            </a:r>
          </a:p>
          <a:p>
            <a:r>
              <a:rPr lang="en-US" sz="1801" b="1" dirty="0"/>
              <a:t>Distribution: </a:t>
            </a:r>
            <a:r>
              <a:rPr lang="en-US" sz="1801" dirty="0"/>
              <a:t>Shows how your data is spread out </a:t>
            </a:r>
          </a:p>
          <a:p>
            <a:r>
              <a:rPr lang="en-US" sz="1801" b="1" dirty="0"/>
              <a:t>Composition(Part-to-Whole): </a:t>
            </a:r>
            <a:r>
              <a:rPr lang="en-US" sz="1801" dirty="0"/>
              <a:t>Shows how your data is made up of smaller </a:t>
            </a:r>
          </a:p>
          <a:p>
            <a:r>
              <a:rPr lang="en-US" sz="1801" dirty="0"/>
              <a:t>parts and how they add up to make the whole data set </a:t>
            </a:r>
          </a:p>
          <a:p>
            <a:r>
              <a:rPr lang="en-US" sz="1801" b="1" dirty="0"/>
              <a:t>Correlation: </a:t>
            </a:r>
            <a:r>
              <a:rPr lang="en-US" sz="1801" dirty="0"/>
              <a:t>Shows whether two datasets relate to each other and if they tend to move in the same or opposite directions </a:t>
            </a:r>
          </a:p>
          <a:p>
            <a:r>
              <a:rPr lang="en-US" sz="1801" b="1" dirty="0"/>
              <a:t>Process Flow: </a:t>
            </a:r>
            <a:r>
              <a:rPr lang="en-US" sz="1801" dirty="0"/>
              <a:t>Shows the direction of movement and the steps in a process towards achieving an objective </a:t>
            </a:r>
          </a:p>
        </p:txBody>
      </p:sp>
      <p:grpSp>
        <p:nvGrpSpPr>
          <p:cNvPr id="11" name="Group 10">
            <a:extLst>
              <a:ext uri="{FF2B5EF4-FFF2-40B4-BE49-F238E27FC236}">
                <a16:creationId xmlns:a16="http://schemas.microsoft.com/office/drawing/2014/main" id="{67210D6F-A41A-2147-9F67-C277A46FFD35}"/>
              </a:ext>
            </a:extLst>
          </p:cNvPr>
          <p:cNvGrpSpPr/>
          <p:nvPr/>
        </p:nvGrpSpPr>
        <p:grpSpPr>
          <a:xfrm>
            <a:off x="7649029" y="1640177"/>
            <a:ext cx="2870201" cy="3283794"/>
            <a:chOff x="7649028" y="1567607"/>
            <a:chExt cx="2870200" cy="3283793"/>
          </a:xfrm>
        </p:grpSpPr>
        <p:pic>
          <p:nvPicPr>
            <p:cNvPr id="9" name="Picture 8" descr="A close up of a logo&#10;&#10;Description automatically generated">
              <a:extLst>
                <a:ext uri="{FF2B5EF4-FFF2-40B4-BE49-F238E27FC236}">
                  <a16:creationId xmlns:a16="http://schemas.microsoft.com/office/drawing/2014/main" id="{6DFE4A95-2B09-AA41-B68A-06B5B5F5E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5186" y="2006600"/>
              <a:ext cx="2565400" cy="2844800"/>
            </a:xfrm>
            <a:prstGeom prst="rect">
              <a:avLst/>
            </a:prstGeom>
          </p:spPr>
        </p:pic>
        <p:sp>
          <p:nvSpPr>
            <p:cNvPr id="10" name="TextBox 9">
              <a:extLst>
                <a:ext uri="{FF2B5EF4-FFF2-40B4-BE49-F238E27FC236}">
                  <a16:creationId xmlns:a16="http://schemas.microsoft.com/office/drawing/2014/main" id="{65C407FF-BEE6-C54C-8B5E-C491D6A207EF}"/>
                </a:ext>
              </a:extLst>
            </p:cNvPr>
            <p:cNvSpPr txBox="1"/>
            <p:nvPr/>
          </p:nvSpPr>
          <p:spPr>
            <a:xfrm>
              <a:off x="7649028" y="1567607"/>
              <a:ext cx="2870200" cy="369460"/>
            </a:xfrm>
            <a:prstGeom prst="rect">
              <a:avLst/>
            </a:prstGeom>
            <a:noFill/>
          </p:spPr>
          <p:txBody>
            <a:bodyPr wrap="square" rtlCol="0">
              <a:spAutoFit/>
            </a:bodyPr>
            <a:lstStyle/>
            <a:p>
              <a:r>
                <a:rPr lang="en-US" sz="1801" b="1" dirty="0"/>
                <a:t>Illustration of Comparison </a:t>
              </a:r>
              <a:endParaRPr lang="en-US" sz="1801" dirty="0"/>
            </a:p>
          </p:txBody>
        </p:sp>
      </p:grpSp>
    </p:spTree>
    <p:extLst>
      <p:ext uri="{BB962C8B-B14F-4D97-AF65-F5344CB8AC3E}">
        <p14:creationId xmlns:p14="http://schemas.microsoft.com/office/powerpoint/2010/main" val="3209524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7DBF0-4233-7D4F-8D65-F8FB9C323E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4" y="513152"/>
            <a:ext cx="10515600" cy="851262"/>
          </a:xfrm>
        </p:spPr>
      </p:pic>
      <p:sp>
        <p:nvSpPr>
          <p:cNvPr id="7" name="TextBox 6">
            <a:extLst>
              <a:ext uri="{FF2B5EF4-FFF2-40B4-BE49-F238E27FC236}">
                <a16:creationId xmlns:a16="http://schemas.microsoft.com/office/drawing/2014/main" id="{EC8F937E-C5F1-E54E-92BD-C45E9E529BA2}"/>
              </a:ext>
            </a:extLst>
          </p:cNvPr>
          <p:cNvSpPr txBox="1"/>
          <p:nvPr/>
        </p:nvSpPr>
        <p:spPr>
          <a:xfrm>
            <a:off x="838201" y="1524065"/>
            <a:ext cx="5446485" cy="3694986"/>
          </a:xfrm>
          <a:prstGeom prst="rect">
            <a:avLst/>
          </a:prstGeom>
          <a:noFill/>
        </p:spPr>
        <p:txBody>
          <a:bodyPr wrap="square" rtlCol="0">
            <a:spAutoFit/>
          </a:bodyPr>
          <a:lstStyle/>
          <a:p>
            <a:r>
              <a:rPr lang="en-US" sz="1801" dirty="0"/>
              <a:t>There are five main concepts or relationships a visualization can communicate: </a:t>
            </a:r>
          </a:p>
          <a:p>
            <a:r>
              <a:rPr lang="en-US" sz="1801" b="1" dirty="0"/>
              <a:t>Comparison: </a:t>
            </a:r>
            <a:r>
              <a:rPr lang="en-US" sz="1801" dirty="0"/>
              <a:t>Shows the similarities or dissimilarities in your data </a:t>
            </a:r>
          </a:p>
          <a:p>
            <a:r>
              <a:rPr lang="en-US" sz="1801" b="1" dirty="0"/>
              <a:t>Distribution: </a:t>
            </a:r>
            <a:r>
              <a:rPr lang="en-US" sz="1801" dirty="0"/>
              <a:t>Shows how your data is spread out </a:t>
            </a:r>
          </a:p>
          <a:p>
            <a:r>
              <a:rPr lang="en-US" sz="1801" b="1" dirty="0"/>
              <a:t>Composition(Part-to-Whole): </a:t>
            </a:r>
            <a:r>
              <a:rPr lang="en-US" sz="1801" dirty="0"/>
              <a:t>Shows how your data is made up of smaller </a:t>
            </a:r>
          </a:p>
          <a:p>
            <a:r>
              <a:rPr lang="en-US" sz="1801" dirty="0"/>
              <a:t>parts and how they add up to make the whole data set </a:t>
            </a:r>
          </a:p>
          <a:p>
            <a:r>
              <a:rPr lang="en-US" sz="1801" b="1" dirty="0"/>
              <a:t>Correlation: </a:t>
            </a:r>
            <a:r>
              <a:rPr lang="en-US" sz="1801" dirty="0"/>
              <a:t>Shows whether two datasets relate to each other and if they tend to move in the same or opposite directions </a:t>
            </a:r>
          </a:p>
          <a:p>
            <a:r>
              <a:rPr lang="en-US" sz="1801" b="1" dirty="0"/>
              <a:t>Process Flow: </a:t>
            </a:r>
            <a:r>
              <a:rPr lang="en-US" sz="1801" dirty="0"/>
              <a:t>Shows the direction of movement and the steps in a process towards achieving an objective </a:t>
            </a:r>
          </a:p>
        </p:txBody>
      </p:sp>
      <p:grpSp>
        <p:nvGrpSpPr>
          <p:cNvPr id="4" name="Group 3">
            <a:extLst>
              <a:ext uri="{FF2B5EF4-FFF2-40B4-BE49-F238E27FC236}">
                <a16:creationId xmlns:a16="http://schemas.microsoft.com/office/drawing/2014/main" id="{2FB789EE-FF9B-7243-ABAC-E5BAA955A5A6}"/>
              </a:ext>
            </a:extLst>
          </p:cNvPr>
          <p:cNvGrpSpPr/>
          <p:nvPr/>
        </p:nvGrpSpPr>
        <p:grpSpPr>
          <a:xfrm>
            <a:off x="7649029" y="1640177"/>
            <a:ext cx="2870201" cy="3061732"/>
            <a:chOff x="7649028" y="1640177"/>
            <a:chExt cx="2870200" cy="3061732"/>
          </a:xfrm>
        </p:grpSpPr>
        <p:sp>
          <p:nvSpPr>
            <p:cNvPr id="10" name="TextBox 9">
              <a:extLst>
                <a:ext uri="{FF2B5EF4-FFF2-40B4-BE49-F238E27FC236}">
                  <a16:creationId xmlns:a16="http://schemas.microsoft.com/office/drawing/2014/main" id="{65C407FF-BEE6-C54C-8B5E-C491D6A207EF}"/>
                </a:ext>
              </a:extLst>
            </p:cNvPr>
            <p:cNvSpPr txBox="1"/>
            <p:nvPr/>
          </p:nvSpPr>
          <p:spPr>
            <a:xfrm>
              <a:off x="7649028" y="1640177"/>
              <a:ext cx="2870200" cy="369460"/>
            </a:xfrm>
            <a:prstGeom prst="rect">
              <a:avLst/>
            </a:prstGeom>
            <a:noFill/>
          </p:spPr>
          <p:txBody>
            <a:bodyPr wrap="square" rtlCol="0">
              <a:spAutoFit/>
            </a:bodyPr>
            <a:lstStyle/>
            <a:p>
              <a:r>
                <a:rPr lang="en-US" sz="1801" b="1" dirty="0"/>
                <a:t>Illustration of Distribution</a:t>
              </a:r>
              <a:endParaRPr lang="en-US" sz="1801" dirty="0"/>
            </a:p>
          </p:txBody>
        </p:sp>
        <p:pic>
          <p:nvPicPr>
            <p:cNvPr id="3" name="Picture 2" descr="A close up of graphics&#10;&#10;Description automatically generated">
              <a:extLst>
                <a:ext uri="{FF2B5EF4-FFF2-40B4-BE49-F238E27FC236}">
                  <a16:creationId xmlns:a16="http://schemas.microsoft.com/office/drawing/2014/main" id="{3E559F77-8240-B64B-AD80-3EF2E289CF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1599" y="2009509"/>
              <a:ext cx="2565400" cy="2692400"/>
            </a:xfrm>
            <a:prstGeom prst="rect">
              <a:avLst/>
            </a:prstGeom>
          </p:spPr>
        </p:pic>
      </p:grpSp>
    </p:spTree>
    <p:extLst>
      <p:ext uri="{BB962C8B-B14F-4D97-AF65-F5344CB8AC3E}">
        <p14:creationId xmlns:p14="http://schemas.microsoft.com/office/powerpoint/2010/main" val="2100898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7DBF0-4233-7D4F-8D65-F8FB9C323E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4" y="513152"/>
            <a:ext cx="10515600" cy="851262"/>
          </a:xfrm>
        </p:spPr>
      </p:pic>
      <p:sp>
        <p:nvSpPr>
          <p:cNvPr id="7" name="TextBox 6">
            <a:extLst>
              <a:ext uri="{FF2B5EF4-FFF2-40B4-BE49-F238E27FC236}">
                <a16:creationId xmlns:a16="http://schemas.microsoft.com/office/drawing/2014/main" id="{EC8F937E-C5F1-E54E-92BD-C45E9E529BA2}"/>
              </a:ext>
            </a:extLst>
          </p:cNvPr>
          <p:cNvSpPr txBox="1"/>
          <p:nvPr/>
        </p:nvSpPr>
        <p:spPr>
          <a:xfrm>
            <a:off x="838201" y="1524065"/>
            <a:ext cx="5446485" cy="3694986"/>
          </a:xfrm>
          <a:prstGeom prst="rect">
            <a:avLst/>
          </a:prstGeom>
          <a:noFill/>
        </p:spPr>
        <p:txBody>
          <a:bodyPr wrap="square" rtlCol="0">
            <a:spAutoFit/>
          </a:bodyPr>
          <a:lstStyle/>
          <a:p>
            <a:r>
              <a:rPr lang="en-US" sz="1801" dirty="0"/>
              <a:t>There are five main concepts or relationships a visualization can communicate: </a:t>
            </a:r>
          </a:p>
          <a:p>
            <a:r>
              <a:rPr lang="en-US" sz="1801" b="1" dirty="0"/>
              <a:t>Comparison: </a:t>
            </a:r>
            <a:r>
              <a:rPr lang="en-US" sz="1801" dirty="0"/>
              <a:t>Shows the similarities or dissimilarities in your data </a:t>
            </a:r>
          </a:p>
          <a:p>
            <a:r>
              <a:rPr lang="en-US" sz="1801" b="1" dirty="0"/>
              <a:t>Distribution: </a:t>
            </a:r>
            <a:r>
              <a:rPr lang="en-US" sz="1801" dirty="0"/>
              <a:t>Shows how your data is spread out </a:t>
            </a:r>
          </a:p>
          <a:p>
            <a:r>
              <a:rPr lang="en-US" sz="1801" b="1" dirty="0"/>
              <a:t>Composition(Part-to-Whole): </a:t>
            </a:r>
            <a:r>
              <a:rPr lang="en-US" sz="1801" dirty="0"/>
              <a:t>Shows how your data is made up of smaller </a:t>
            </a:r>
          </a:p>
          <a:p>
            <a:r>
              <a:rPr lang="en-US" sz="1801" dirty="0"/>
              <a:t>parts and how they add up to make the whole data set </a:t>
            </a:r>
          </a:p>
          <a:p>
            <a:r>
              <a:rPr lang="en-US" sz="1801" b="1" dirty="0"/>
              <a:t>Correlation: </a:t>
            </a:r>
            <a:r>
              <a:rPr lang="en-US" sz="1801" dirty="0"/>
              <a:t>Shows whether two datasets relate to each other and if they tend to move in the same or opposite directions </a:t>
            </a:r>
          </a:p>
          <a:p>
            <a:r>
              <a:rPr lang="en-US" sz="1801" b="1" dirty="0"/>
              <a:t>Process Flow: </a:t>
            </a:r>
            <a:r>
              <a:rPr lang="en-US" sz="1801" dirty="0"/>
              <a:t>Shows the direction of movement and the steps in a process towards achieving an objective </a:t>
            </a:r>
          </a:p>
        </p:txBody>
      </p:sp>
      <p:grpSp>
        <p:nvGrpSpPr>
          <p:cNvPr id="14" name="Group 13">
            <a:extLst>
              <a:ext uri="{FF2B5EF4-FFF2-40B4-BE49-F238E27FC236}">
                <a16:creationId xmlns:a16="http://schemas.microsoft.com/office/drawing/2014/main" id="{5A56C4DF-A0C5-AF4B-865C-2389363A9AEC}"/>
              </a:ext>
            </a:extLst>
          </p:cNvPr>
          <p:cNvGrpSpPr/>
          <p:nvPr/>
        </p:nvGrpSpPr>
        <p:grpSpPr>
          <a:xfrm>
            <a:off x="7649029" y="1640182"/>
            <a:ext cx="2870201" cy="3226459"/>
            <a:chOff x="7649028" y="1640177"/>
            <a:chExt cx="2870200" cy="3226458"/>
          </a:xfrm>
        </p:grpSpPr>
        <p:sp>
          <p:nvSpPr>
            <p:cNvPr id="10" name="TextBox 9">
              <a:extLst>
                <a:ext uri="{FF2B5EF4-FFF2-40B4-BE49-F238E27FC236}">
                  <a16:creationId xmlns:a16="http://schemas.microsoft.com/office/drawing/2014/main" id="{65C407FF-BEE6-C54C-8B5E-C491D6A207EF}"/>
                </a:ext>
              </a:extLst>
            </p:cNvPr>
            <p:cNvSpPr txBox="1"/>
            <p:nvPr/>
          </p:nvSpPr>
          <p:spPr>
            <a:xfrm>
              <a:off x="7649028" y="1640177"/>
              <a:ext cx="2870200" cy="369460"/>
            </a:xfrm>
            <a:prstGeom prst="rect">
              <a:avLst/>
            </a:prstGeom>
            <a:noFill/>
          </p:spPr>
          <p:txBody>
            <a:bodyPr wrap="square" rtlCol="0">
              <a:spAutoFit/>
            </a:bodyPr>
            <a:lstStyle/>
            <a:p>
              <a:r>
                <a:rPr lang="en-US" sz="1801" b="1" dirty="0"/>
                <a:t>Illustration of Composition </a:t>
              </a:r>
              <a:endParaRPr lang="en-US" sz="1801" dirty="0"/>
            </a:p>
          </p:txBody>
        </p:sp>
        <p:pic>
          <p:nvPicPr>
            <p:cNvPr id="13" name="Picture 12" descr="A picture containing device&#10;&#10;Description automatically generated">
              <a:extLst>
                <a:ext uri="{FF2B5EF4-FFF2-40B4-BE49-F238E27FC236}">
                  <a16:creationId xmlns:a16="http://schemas.microsoft.com/office/drawing/2014/main" id="{260A18F1-2982-274B-A4F0-96A9793A7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6028" y="2123435"/>
              <a:ext cx="2616200" cy="2743200"/>
            </a:xfrm>
            <a:prstGeom prst="rect">
              <a:avLst/>
            </a:prstGeom>
          </p:spPr>
        </p:pic>
      </p:grpSp>
    </p:spTree>
    <p:extLst>
      <p:ext uri="{BB962C8B-B14F-4D97-AF65-F5344CB8AC3E}">
        <p14:creationId xmlns:p14="http://schemas.microsoft.com/office/powerpoint/2010/main" val="154751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7DBF0-4233-7D4F-8D65-F8FB9C323E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4" y="513152"/>
            <a:ext cx="10515600" cy="851262"/>
          </a:xfrm>
        </p:spPr>
      </p:pic>
      <p:sp>
        <p:nvSpPr>
          <p:cNvPr id="7" name="TextBox 6">
            <a:extLst>
              <a:ext uri="{FF2B5EF4-FFF2-40B4-BE49-F238E27FC236}">
                <a16:creationId xmlns:a16="http://schemas.microsoft.com/office/drawing/2014/main" id="{EC8F937E-C5F1-E54E-92BD-C45E9E529BA2}"/>
              </a:ext>
            </a:extLst>
          </p:cNvPr>
          <p:cNvSpPr txBox="1"/>
          <p:nvPr/>
        </p:nvSpPr>
        <p:spPr>
          <a:xfrm>
            <a:off x="838201" y="1524065"/>
            <a:ext cx="5446485" cy="3694986"/>
          </a:xfrm>
          <a:prstGeom prst="rect">
            <a:avLst/>
          </a:prstGeom>
          <a:noFill/>
        </p:spPr>
        <p:txBody>
          <a:bodyPr wrap="square" rtlCol="0">
            <a:spAutoFit/>
          </a:bodyPr>
          <a:lstStyle/>
          <a:p>
            <a:r>
              <a:rPr lang="en-US" sz="1801" dirty="0"/>
              <a:t>There are five main concepts or relationships a visualization can communicate: </a:t>
            </a:r>
          </a:p>
          <a:p>
            <a:r>
              <a:rPr lang="en-US" sz="1801" b="1" dirty="0"/>
              <a:t>Comparison: </a:t>
            </a:r>
            <a:r>
              <a:rPr lang="en-US" sz="1801" dirty="0"/>
              <a:t>Shows the similarities or dissimilarities in your data </a:t>
            </a:r>
          </a:p>
          <a:p>
            <a:r>
              <a:rPr lang="en-US" sz="1801" b="1" dirty="0"/>
              <a:t>Distribution: </a:t>
            </a:r>
            <a:r>
              <a:rPr lang="en-US" sz="1801" dirty="0"/>
              <a:t>Shows how your data is spread out </a:t>
            </a:r>
          </a:p>
          <a:p>
            <a:r>
              <a:rPr lang="en-US" sz="1801" b="1" dirty="0"/>
              <a:t>Composition(Part-to-Whole): </a:t>
            </a:r>
            <a:r>
              <a:rPr lang="en-US" sz="1801" dirty="0"/>
              <a:t>Shows how your data is made up of smaller </a:t>
            </a:r>
          </a:p>
          <a:p>
            <a:r>
              <a:rPr lang="en-US" sz="1801" dirty="0"/>
              <a:t>parts and how they add up to make the whole data set </a:t>
            </a:r>
          </a:p>
          <a:p>
            <a:r>
              <a:rPr lang="en-US" sz="1801" b="1" dirty="0"/>
              <a:t>Correlation: </a:t>
            </a:r>
            <a:r>
              <a:rPr lang="en-US" sz="1801" dirty="0"/>
              <a:t>Shows whether two datasets relate to each other and if they tend to move in the same or opposite directions </a:t>
            </a:r>
          </a:p>
          <a:p>
            <a:r>
              <a:rPr lang="en-US" sz="1801" b="1" dirty="0"/>
              <a:t>Process Flow: </a:t>
            </a:r>
            <a:r>
              <a:rPr lang="en-US" sz="1801" dirty="0"/>
              <a:t>Shows the direction of movement and the steps in a process towards achieving an objective </a:t>
            </a:r>
          </a:p>
        </p:txBody>
      </p:sp>
      <p:grpSp>
        <p:nvGrpSpPr>
          <p:cNvPr id="4" name="Group 3">
            <a:extLst>
              <a:ext uri="{FF2B5EF4-FFF2-40B4-BE49-F238E27FC236}">
                <a16:creationId xmlns:a16="http://schemas.microsoft.com/office/drawing/2014/main" id="{A98F9022-006B-7B42-AF8E-F560FADE8430}"/>
              </a:ext>
            </a:extLst>
          </p:cNvPr>
          <p:cNvGrpSpPr/>
          <p:nvPr/>
        </p:nvGrpSpPr>
        <p:grpSpPr>
          <a:xfrm>
            <a:off x="7649029" y="1640177"/>
            <a:ext cx="2870201" cy="2998233"/>
            <a:chOff x="7649028" y="1640177"/>
            <a:chExt cx="2870200" cy="2998232"/>
          </a:xfrm>
        </p:grpSpPr>
        <p:sp>
          <p:nvSpPr>
            <p:cNvPr id="10" name="TextBox 9">
              <a:extLst>
                <a:ext uri="{FF2B5EF4-FFF2-40B4-BE49-F238E27FC236}">
                  <a16:creationId xmlns:a16="http://schemas.microsoft.com/office/drawing/2014/main" id="{65C407FF-BEE6-C54C-8B5E-C491D6A207EF}"/>
                </a:ext>
              </a:extLst>
            </p:cNvPr>
            <p:cNvSpPr txBox="1"/>
            <p:nvPr/>
          </p:nvSpPr>
          <p:spPr>
            <a:xfrm>
              <a:off x="7649028" y="1640177"/>
              <a:ext cx="2870200" cy="369460"/>
            </a:xfrm>
            <a:prstGeom prst="rect">
              <a:avLst/>
            </a:prstGeom>
            <a:noFill/>
          </p:spPr>
          <p:txBody>
            <a:bodyPr wrap="square" rtlCol="0">
              <a:spAutoFit/>
            </a:bodyPr>
            <a:lstStyle/>
            <a:p>
              <a:r>
                <a:rPr lang="en-US" sz="1801" b="1" dirty="0"/>
                <a:t>Illustration of Correlation </a:t>
              </a:r>
              <a:endParaRPr lang="en-US" sz="1801" dirty="0"/>
            </a:p>
          </p:txBody>
        </p:sp>
        <p:pic>
          <p:nvPicPr>
            <p:cNvPr id="3" name="Picture 2" descr="A picture containing object, clock&#10;&#10;Description automatically generated">
              <a:extLst>
                <a:ext uri="{FF2B5EF4-FFF2-40B4-BE49-F238E27FC236}">
                  <a16:creationId xmlns:a16="http://schemas.microsoft.com/office/drawing/2014/main" id="{5AA75EFE-DB78-0F4F-ADB7-DE804979B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5878" y="2009509"/>
              <a:ext cx="2476500" cy="2628900"/>
            </a:xfrm>
            <a:prstGeom prst="rect">
              <a:avLst/>
            </a:prstGeom>
          </p:spPr>
        </p:pic>
      </p:grpSp>
    </p:spTree>
    <p:extLst>
      <p:ext uri="{BB962C8B-B14F-4D97-AF65-F5344CB8AC3E}">
        <p14:creationId xmlns:p14="http://schemas.microsoft.com/office/powerpoint/2010/main" val="3658605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7DBF0-4233-7D4F-8D65-F8FB9C323E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4" y="513152"/>
            <a:ext cx="10515600" cy="851262"/>
          </a:xfrm>
        </p:spPr>
      </p:pic>
      <p:sp>
        <p:nvSpPr>
          <p:cNvPr id="7" name="TextBox 6">
            <a:extLst>
              <a:ext uri="{FF2B5EF4-FFF2-40B4-BE49-F238E27FC236}">
                <a16:creationId xmlns:a16="http://schemas.microsoft.com/office/drawing/2014/main" id="{EC8F937E-C5F1-E54E-92BD-C45E9E529BA2}"/>
              </a:ext>
            </a:extLst>
          </p:cNvPr>
          <p:cNvSpPr txBox="1"/>
          <p:nvPr/>
        </p:nvSpPr>
        <p:spPr>
          <a:xfrm>
            <a:off x="838201" y="1524065"/>
            <a:ext cx="5446485" cy="3694986"/>
          </a:xfrm>
          <a:prstGeom prst="rect">
            <a:avLst/>
          </a:prstGeom>
          <a:noFill/>
        </p:spPr>
        <p:txBody>
          <a:bodyPr wrap="square" rtlCol="0">
            <a:spAutoFit/>
          </a:bodyPr>
          <a:lstStyle/>
          <a:p>
            <a:r>
              <a:rPr lang="en-US" sz="1801" dirty="0"/>
              <a:t>There are five main concepts or relationships a visualization can communicate: </a:t>
            </a:r>
          </a:p>
          <a:p>
            <a:r>
              <a:rPr lang="en-US" sz="1801" b="1" dirty="0"/>
              <a:t>Comparison: </a:t>
            </a:r>
            <a:r>
              <a:rPr lang="en-US" sz="1801" dirty="0"/>
              <a:t>Shows the similarities or dissimilarities in your data </a:t>
            </a:r>
          </a:p>
          <a:p>
            <a:r>
              <a:rPr lang="en-US" sz="1801" b="1" dirty="0"/>
              <a:t>Distribution: </a:t>
            </a:r>
            <a:r>
              <a:rPr lang="en-US" sz="1801" dirty="0"/>
              <a:t>Shows how your data is spread out </a:t>
            </a:r>
          </a:p>
          <a:p>
            <a:r>
              <a:rPr lang="en-US" sz="1801" b="1" dirty="0"/>
              <a:t>Composition(Part-to-Whole): </a:t>
            </a:r>
            <a:r>
              <a:rPr lang="en-US" sz="1801" dirty="0"/>
              <a:t>Shows how your data is made up of smaller </a:t>
            </a:r>
          </a:p>
          <a:p>
            <a:r>
              <a:rPr lang="en-US" sz="1801" dirty="0"/>
              <a:t>parts and how they add up to make the whole data set </a:t>
            </a:r>
          </a:p>
          <a:p>
            <a:r>
              <a:rPr lang="en-US" sz="1801" b="1" dirty="0"/>
              <a:t>Correlation: </a:t>
            </a:r>
            <a:r>
              <a:rPr lang="en-US" sz="1801" dirty="0"/>
              <a:t>Shows whether two datasets relate to each other and if they tend to move in the same or opposite directions </a:t>
            </a:r>
          </a:p>
          <a:p>
            <a:r>
              <a:rPr lang="en-US" sz="1801" b="1" dirty="0"/>
              <a:t>Process Flow: </a:t>
            </a:r>
            <a:r>
              <a:rPr lang="en-US" sz="1801" dirty="0"/>
              <a:t>Shows the direction of movement and the steps in a process towards achieving an objective </a:t>
            </a:r>
          </a:p>
        </p:txBody>
      </p:sp>
      <p:grpSp>
        <p:nvGrpSpPr>
          <p:cNvPr id="8" name="Group 7">
            <a:extLst>
              <a:ext uri="{FF2B5EF4-FFF2-40B4-BE49-F238E27FC236}">
                <a16:creationId xmlns:a16="http://schemas.microsoft.com/office/drawing/2014/main" id="{DD58F1BF-90EB-194D-8A7C-4C6A7B29AB46}"/>
              </a:ext>
            </a:extLst>
          </p:cNvPr>
          <p:cNvGrpSpPr/>
          <p:nvPr/>
        </p:nvGrpSpPr>
        <p:grpSpPr>
          <a:xfrm>
            <a:off x="7649029" y="1640181"/>
            <a:ext cx="2870201" cy="1788823"/>
            <a:chOff x="7649028" y="1640177"/>
            <a:chExt cx="2870200" cy="1788823"/>
          </a:xfrm>
        </p:grpSpPr>
        <p:sp>
          <p:nvSpPr>
            <p:cNvPr id="10" name="TextBox 9">
              <a:extLst>
                <a:ext uri="{FF2B5EF4-FFF2-40B4-BE49-F238E27FC236}">
                  <a16:creationId xmlns:a16="http://schemas.microsoft.com/office/drawing/2014/main" id="{65C407FF-BEE6-C54C-8B5E-C491D6A207EF}"/>
                </a:ext>
              </a:extLst>
            </p:cNvPr>
            <p:cNvSpPr txBox="1"/>
            <p:nvPr/>
          </p:nvSpPr>
          <p:spPr>
            <a:xfrm>
              <a:off x="7649028" y="1640177"/>
              <a:ext cx="2870200" cy="369460"/>
            </a:xfrm>
            <a:prstGeom prst="rect">
              <a:avLst/>
            </a:prstGeom>
            <a:noFill/>
          </p:spPr>
          <p:txBody>
            <a:bodyPr wrap="square" rtlCol="0">
              <a:spAutoFit/>
            </a:bodyPr>
            <a:lstStyle/>
            <a:p>
              <a:r>
                <a:rPr lang="en-US" sz="1801" b="1" dirty="0"/>
                <a:t>Illustration of Process Flow </a:t>
              </a:r>
              <a:endParaRPr lang="en-US" sz="1801" dirty="0"/>
            </a:p>
          </p:txBody>
        </p:sp>
        <p:pic>
          <p:nvPicPr>
            <p:cNvPr id="6" name="Picture 5" descr="A close up of a sign&#10;&#10;Description automatically generated">
              <a:extLst>
                <a:ext uri="{FF2B5EF4-FFF2-40B4-BE49-F238E27FC236}">
                  <a16:creationId xmlns:a16="http://schemas.microsoft.com/office/drawing/2014/main" id="{D16EE741-B7F3-EE49-B633-0D13EE132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8878" y="2501900"/>
              <a:ext cx="2730500" cy="927100"/>
            </a:xfrm>
            <a:prstGeom prst="rect">
              <a:avLst/>
            </a:prstGeom>
          </p:spPr>
        </p:pic>
      </p:grpSp>
    </p:spTree>
    <p:extLst>
      <p:ext uri="{BB962C8B-B14F-4D97-AF65-F5344CB8AC3E}">
        <p14:creationId xmlns:p14="http://schemas.microsoft.com/office/powerpoint/2010/main" val="1645510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7DBF0-4233-7D4F-8D65-F8FB9C323E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4" y="513152"/>
            <a:ext cx="10515600" cy="851262"/>
          </a:xfrm>
        </p:spPr>
      </p:pic>
      <p:sp>
        <p:nvSpPr>
          <p:cNvPr id="7" name="TextBox 6">
            <a:extLst>
              <a:ext uri="{FF2B5EF4-FFF2-40B4-BE49-F238E27FC236}">
                <a16:creationId xmlns:a16="http://schemas.microsoft.com/office/drawing/2014/main" id="{EC8F937E-C5F1-E54E-92BD-C45E9E529BA2}"/>
              </a:ext>
            </a:extLst>
          </p:cNvPr>
          <p:cNvSpPr txBox="1"/>
          <p:nvPr/>
        </p:nvSpPr>
        <p:spPr>
          <a:xfrm>
            <a:off x="838201" y="1524065"/>
            <a:ext cx="5446485" cy="3694986"/>
          </a:xfrm>
          <a:prstGeom prst="rect">
            <a:avLst/>
          </a:prstGeom>
          <a:noFill/>
        </p:spPr>
        <p:txBody>
          <a:bodyPr wrap="square" rtlCol="0">
            <a:spAutoFit/>
          </a:bodyPr>
          <a:lstStyle/>
          <a:p>
            <a:r>
              <a:rPr lang="en-US" sz="1801" dirty="0"/>
              <a:t>There are five main concepts or relationships a visualization can communicate: </a:t>
            </a:r>
          </a:p>
          <a:p>
            <a:r>
              <a:rPr lang="en-US" sz="1801" b="1" dirty="0"/>
              <a:t>Comparison: </a:t>
            </a:r>
            <a:r>
              <a:rPr lang="en-US" sz="1801" dirty="0"/>
              <a:t>Shows the similarities or dissimilarities in your data </a:t>
            </a:r>
          </a:p>
          <a:p>
            <a:r>
              <a:rPr lang="en-US" sz="1801" b="1" dirty="0"/>
              <a:t>Distribution: </a:t>
            </a:r>
            <a:r>
              <a:rPr lang="en-US" sz="1801" dirty="0"/>
              <a:t>Shows how your data is spread out </a:t>
            </a:r>
          </a:p>
          <a:p>
            <a:r>
              <a:rPr lang="en-US" sz="1801" b="1" dirty="0"/>
              <a:t>Composition(Part-to-Whole): </a:t>
            </a:r>
            <a:r>
              <a:rPr lang="en-US" sz="1801" dirty="0"/>
              <a:t>Shows how your data is made up of smaller </a:t>
            </a:r>
          </a:p>
          <a:p>
            <a:r>
              <a:rPr lang="en-US" sz="1801" dirty="0"/>
              <a:t>parts and how they add up to make the whole data set </a:t>
            </a:r>
          </a:p>
          <a:p>
            <a:r>
              <a:rPr lang="en-US" sz="1801" b="1" dirty="0"/>
              <a:t>Correlation: </a:t>
            </a:r>
            <a:r>
              <a:rPr lang="en-US" sz="1801" dirty="0"/>
              <a:t>Shows whether two datasets relate to each other and if they tend to move in the same or opposite directions </a:t>
            </a:r>
          </a:p>
          <a:p>
            <a:r>
              <a:rPr lang="en-US" sz="1801" b="1" dirty="0"/>
              <a:t>Process Flow: </a:t>
            </a:r>
            <a:r>
              <a:rPr lang="en-US" sz="1801" dirty="0"/>
              <a:t>Shows the direction of movement and the steps in a process towards achieving an objective </a:t>
            </a:r>
          </a:p>
        </p:txBody>
      </p:sp>
      <p:grpSp>
        <p:nvGrpSpPr>
          <p:cNvPr id="8" name="Group 7">
            <a:extLst>
              <a:ext uri="{FF2B5EF4-FFF2-40B4-BE49-F238E27FC236}">
                <a16:creationId xmlns:a16="http://schemas.microsoft.com/office/drawing/2014/main" id="{DD58F1BF-90EB-194D-8A7C-4C6A7B29AB46}"/>
              </a:ext>
            </a:extLst>
          </p:cNvPr>
          <p:cNvGrpSpPr/>
          <p:nvPr/>
        </p:nvGrpSpPr>
        <p:grpSpPr>
          <a:xfrm>
            <a:off x="7649029" y="1640181"/>
            <a:ext cx="2870201" cy="1788823"/>
            <a:chOff x="7649028" y="1640177"/>
            <a:chExt cx="2870200" cy="1788823"/>
          </a:xfrm>
        </p:grpSpPr>
        <p:sp>
          <p:nvSpPr>
            <p:cNvPr id="10" name="TextBox 9">
              <a:extLst>
                <a:ext uri="{FF2B5EF4-FFF2-40B4-BE49-F238E27FC236}">
                  <a16:creationId xmlns:a16="http://schemas.microsoft.com/office/drawing/2014/main" id="{65C407FF-BEE6-C54C-8B5E-C491D6A207EF}"/>
                </a:ext>
              </a:extLst>
            </p:cNvPr>
            <p:cNvSpPr txBox="1"/>
            <p:nvPr/>
          </p:nvSpPr>
          <p:spPr>
            <a:xfrm>
              <a:off x="7649028" y="1640177"/>
              <a:ext cx="2870200" cy="369460"/>
            </a:xfrm>
            <a:prstGeom prst="rect">
              <a:avLst/>
            </a:prstGeom>
            <a:noFill/>
          </p:spPr>
          <p:txBody>
            <a:bodyPr wrap="square" rtlCol="0">
              <a:spAutoFit/>
            </a:bodyPr>
            <a:lstStyle/>
            <a:p>
              <a:r>
                <a:rPr lang="en-US" sz="1801" b="1" dirty="0"/>
                <a:t>Illustration of Process Flow </a:t>
              </a:r>
              <a:endParaRPr lang="en-US" sz="1801" dirty="0"/>
            </a:p>
          </p:txBody>
        </p:sp>
        <p:pic>
          <p:nvPicPr>
            <p:cNvPr id="6" name="Picture 5" descr="A close up of a sign&#10;&#10;Description automatically generated">
              <a:extLst>
                <a:ext uri="{FF2B5EF4-FFF2-40B4-BE49-F238E27FC236}">
                  <a16:creationId xmlns:a16="http://schemas.microsoft.com/office/drawing/2014/main" id="{D16EE741-B7F3-EE49-B633-0D13EE132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8878" y="2501900"/>
              <a:ext cx="2730500" cy="927100"/>
            </a:xfrm>
            <a:prstGeom prst="rect">
              <a:avLst/>
            </a:prstGeom>
          </p:spPr>
        </p:pic>
      </p:grpSp>
    </p:spTree>
    <p:extLst>
      <p:ext uri="{BB962C8B-B14F-4D97-AF65-F5344CB8AC3E}">
        <p14:creationId xmlns:p14="http://schemas.microsoft.com/office/powerpoint/2010/main" val="506309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able&#10;&#10;Description automatically generated">
            <a:extLst>
              <a:ext uri="{FF2B5EF4-FFF2-40B4-BE49-F238E27FC236}">
                <a16:creationId xmlns:a16="http://schemas.microsoft.com/office/drawing/2014/main" id="{F485EAD4-449F-C843-8E3C-49CE0D2AAE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557869"/>
            <a:ext cx="10515600" cy="1981019"/>
          </a:xfrm>
        </p:spPr>
      </p:pic>
      <p:grpSp>
        <p:nvGrpSpPr>
          <p:cNvPr id="14" name="Group 13">
            <a:extLst>
              <a:ext uri="{FF2B5EF4-FFF2-40B4-BE49-F238E27FC236}">
                <a16:creationId xmlns:a16="http://schemas.microsoft.com/office/drawing/2014/main" id="{26C591BE-FE19-954A-8036-129423629A5B}"/>
              </a:ext>
            </a:extLst>
          </p:cNvPr>
          <p:cNvGrpSpPr/>
          <p:nvPr/>
        </p:nvGrpSpPr>
        <p:grpSpPr>
          <a:xfrm>
            <a:off x="739774" y="2642689"/>
            <a:ext cx="5284107" cy="2819217"/>
            <a:chOff x="3453946" y="2642689"/>
            <a:chExt cx="5284107" cy="2819217"/>
          </a:xfrm>
        </p:grpSpPr>
        <p:pic>
          <p:nvPicPr>
            <p:cNvPr id="10" name="Picture 9" descr="A close up of a person&#10;&#10;Description automatically generated">
              <a:extLst>
                <a:ext uri="{FF2B5EF4-FFF2-40B4-BE49-F238E27FC236}">
                  <a16:creationId xmlns:a16="http://schemas.microsoft.com/office/drawing/2014/main" id="{BE9149CB-CD61-D449-86C3-E33372319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946" y="2642689"/>
              <a:ext cx="5284107" cy="2819217"/>
            </a:xfrm>
            <a:prstGeom prst="rect">
              <a:avLst/>
            </a:prstGeom>
          </p:spPr>
        </p:pic>
        <p:pic>
          <p:nvPicPr>
            <p:cNvPr id="13" name="Picture 12">
              <a:extLst>
                <a:ext uri="{FF2B5EF4-FFF2-40B4-BE49-F238E27FC236}">
                  <a16:creationId xmlns:a16="http://schemas.microsoft.com/office/drawing/2014/main" id="{001EFF8E-3726-D547-940C-5826A815B4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3946" y="5103582"/>
              <a:ext cx="5284107" cy="358324"/>
            </a:xfrm>
            <a:prstGeom prst="rect">
              <a:avLst/>
            </a:prstGeom>
          </p:spPr>
        </p:pic>
      </p:grpSp>
      <p:sp>
        <p:nvSpPr>
          <p:cNvPr id="15" name="TextBox 14">
            <a:extLst>
              <a:ext uri="{FF2B5EF4-FFF2-40B4-BE49-F238E27FC236}">
                <a16:creationId xmlns:a16="http://schemas.microsoft.com/office/drawing/2014/main" id="{E577CC8C-34D4-AE49-B9C5-7564FF61245E}"/>
              </a:ext>
            </a:extLst>
          </p:cNvPr>
          <p:cNvSpPr txBox="1"/>
          <p:nvPr/>
        </p:nvSpPr>
        <p:spPr>
          <a:xfrm>
            <a:off x="6075818" y="4918916"/>
            <a:ext cx="3301866" cy="369332"/>
          </a:xfrm>
          <a:prstGeom prst="rect">
            <a:avLst/>
          </a:prstGeom>
          <a:noFill/>
        </p:spPr>
        <p:txBody>
          <a:bodyPr wrap="none" rtlCol="0">
            <a:spAutoFit/>
          </a:bodyPr>
          <a:lstStyle/>
          <a:p>
            <a:r>
              <a:rPr lang="en-US" b="1" dirty="0">
                <a:hlinkClick r:id="rId5"/>
              </a:rPr>
              <a:t>visualization examples notebook</a:t>
            </a:r>
            <a:endParaRPr lang="en-US" dirty="0"/>
          </a:p>
        </p:txBody>
      </p:sp>
      <p:sp>
        <p:nvSpPr>
          <p:cNvPr id="16" name="Rectangle 15">
            <a:extLst>
              <a:ext uri="{FF2B5EF4-FFF2-40B4-BE49-F238E27FC236}">
                <a16:creationId xmlns:a16="http://schemas.microsoft.com/office/drawing/2014/main" id="{E262C19B-F018-F64A-8666-7413BC47861D}"/>
              </a:ext>
            </a:extLst>
          </p:cNvPr>
          <p:cNvSpPr/>
          <p:nvPr/>
        </p:nvSpPr>
        <p:spPr>
          <a:xfrm>
            <a:off x="6023881" y="2847619"/>
            <a:ext cx="5329919" cy="2031325"/>
          </a:xfrm>
          <a:prstGeom prst="rect">
            <a:avLst/>
          </a:prstGeom>
        </p:spPr>
        <p:txBody>
          <a:bodyPr wrap="square">
            <a:spAutoFit/>
          </a:bodyPr>
          <a:lstStyle/>
          <a:p>
            <a:r>
              <a:rPr lang="en-US" dirty="0"/>
              <a:t>There is a Visualization Notebook in Blackboard under Course materials. </a:t>
            </a:r>
          </a:p>
          <a:p>
            <a:r>
              <a:rPr lang="en-US" dirty="0"/>
              <a:t>Each visualization tool often has a gallery of examples; </a:t>
            </a:r>
          </a:p>
          <a:p>
            <a:endParaRPr lang="en-US" dirty="0"/>
          </a:p>
          <a:p>
            <a:r>
              <a:rPr lang="en-US" dirty="0"/>
              <a:t>There are many great guides on the topic of visualization; there are links to some of the favorites at the top of the notebook. </a:t>
            </a:r>
          </a:p>
        </p:txBody>
      </p:sp>
    </p:spTree>
    <p:extLst>
      <p:ext uri="{BB962C8B-B14F-4D97-AF65-F5344CB8AC3E}">
        <p14:creationId xmlns:p14="http://schemas.microsoft.com/office/powerpoint/2010/main" val="869819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BDE980DA-ED4F-E743-ACC3-C0FC1139B5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42451"/>
            <a:ext cx="10515600" cy="1973236"/>
          </a:xfrm>
        </p:spPr>
      </p:pic>
      <p:pic>
        <p:nvPicPr>
          <p:cNvPr id="8" name="Picture 7" descr="A picture containing holding&#10;&#10;Description automatically generated">
            <a:extLst>
              <a:ext uri="{FF2B5EF4-FFF2-40B4-BE49-F238E27FC236}">
                <a16:creationId xmlns:a16="http://schemas.microsoft.com/office/drawing/2014/main" id="{3AF64390-A84E-1047-AAF5-AA17B32CD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5443" y="3374571"/>
            <a:ext cx="4432300" cy="2044700"/>
          </a:xfrm>
          <a:prstGeom prst="rect">
            <a:avLst/>
          </a:prstGeom>
        </p:spPr>
      </p:pic>
      <p:sp>
        <p:nvSpPr>
          <p:cNvPr id="9" name="TextBox 8">
            <a:extLst>
              <a:ext uri="{FF2B5EF4-FFF2-40B4-BE49-F238E27FC236}">
                <a16:creationId xmlns:a16="http://schemas.microsoft.com/office/drawing/2014/main" id="{0E378C46-224B-C649-A7DD-9D04313C75B8}"/>
              </a:ext>
            </a:extLst>
          </p:cNvPr>
          <p:cNvSpPr txBox="1"/>
          <p:nvPr/>
        </p:nvSpPr>
        <p:spPr>
          <a:xfrm>
            <a:off x="1259113" y="1622962"/>
            <a:ext cx="9089571" cy="4524315"/>
          </a:xfrm>
          <a:prstGeom prst="rect">
            <a:avLst/>
          </a:prstGeom>
          <a:noFill/>
        </p:spPr>
        <p:txBody>
          <a:bodyPr wrap="square" rtlCol="0">
            <a:spAutoFit/>
          </a:bodyPr>
          <a:lstStyle/>
          <a:p>
            <a:r>
              <a:rPr lang="en-US" b="1" dirty="0"/>
              <a:t>I Displayed My Data Visually, What Else Do I Need to Say? </a:t>
            </a:r>
            <a:endParaRPr lang="en-US" dirty="0"/>
          </a:p>
          <a:p>
            <a:pPr marL="285750" indent="-285750">
              <a:buFont typeface="Arial" panose="020B0604020202020204" pitchFamily="34" charset="0"/>
              <a:buChar char="•"/>
            </a:pPr>
            <a:r>
              <a:rPr lang="en-US" dirty="0"/>
              <a:t>Describes the problem or main question</a:t>
            </a:r>
          </a:p>
          <a:p>
            <a:pPr marL="285750" indent="-285750">
              <a:buFont typeface="Arial" panose="020B0604020202020204" pitchFamily="34" charset="0"/>
              <a:buChar char="•"/>
            </a:pPr>
            <a:r>
              <a:rPr lang="en-US" dirty="0"/>
              <a:t>Explains why the problem is important or how it is relevant to the audience</a:t>
            </a:r>
          </a:p>
          <a:p>
            <a:pPr marL="285750" indent="-285750">
              <a:buFont typeface="Arial" panose="020B0604020202020204" pitchFamily="34" charset="0"/>
              <a:buChar char="•"/>
            </a:pPr>
            <a:r>
              <a:rPr lang="en-US" dirty="0"/>
              <a:t>Highlights the key takeaways from your analysis (should reinforce the key takeaways already in your visualization) </a:t>
            </a:r>
          </a:p>
          <a:p>
            <a:pPr marL="285750" indent="-285750">
              <a:buFont typeface="Arial" panose="020B0604020202020204" pitchFamily="34" charset="0"/>
              <a:buChar char="•"/>
            </a:pPr>
            <a:r>
              <a:rPr lang="en-US" dirty="0"/>
              <a:t>Demonstrates how the key takeaways from the analysis either clarify the solution to the problem or are relevant to the problem </a:t>
            </a:r>
          </a:p>
          <a:p>
            <a:r>
              <a:rPr lang="en-US" b="1" dirty="0"/>
              <a:t>Presenting the Full Picture </a:t>
            </a:r>
            <a:endParaRPr lang="en-US" dirty="0"/>
          </a:p>
          <a:p>
            <a:pPr marL="285750" indent="-285750">
              <a:buFont typeface="Arial" panose="020B0604020202020204" pitchFamily="34" charset="0"/>
              <a:buChar char="•"/>
            </a:pPr>
            <a:r>
              <a:rPr lang="en-US" dirty="0"/>
              <a:t>Identify the problem or question</a:t>
            </a:r>
          </a:p>
          <a:p>
            <a:pPr marL="285750" indent="-285750">
              <a:buFont typeface="Arial" panose="020B0604020202020204" pitchFamily="34" charset="0"/>
              <a:buChar char="•"/>
            </a:pPr>
            <a:r>
              <a:rPr lang="en-US" dirty="0"/>
              <a:t>Put your visualization in a helpful place</a:t>
            </a:r>
          </a:p>
          <a:p>
            <a:pPr marL="285750" indent="-285750">
              <a:buFont typeface="Arial" panose="020B0604020202020204" pitchFamily="34" charset="0"/>
              <a:buChar char="•"/>
            </a:pPr>
            <a:r>
              <a:rPr lang="en-US" dirty="0"/>
              <a:t>Document your data</a:t>
            </a:r>
          </a:p>
          <a:p>
            <a:pPr marL="285750" indent="-285750">
              <a:buFont typeface="Arial" panose="020B0604020202020204" pitchFamily="34" charset="0"/>
              <a:buChar char="•"/>
            </a:pPr>
            <a:r>
              <a:rPr lang="en-US" dirty="0"/>
              <a:t>Show all relevant data</a:t>
            </a:r>
          </a:p>
          <a:p>
            <a:pPr marL="285750" indent="-285750">
              <a:buFont typeface="Arial" panose="020B0604020202020204" pitchFamily="34" charset="0"/>
              <a:buChar char="•"/>
            </a:pPr>
            <a:r>
              <a:rPr lang="en-US" dirty="0"/>
              <a:t>Provide comparisons as appropriate</a:t>
            </a:r>
          </a:p>
          <a:p>
            <a:pPr marL="285750" indent="-285750">
              <a:buFont typeface="Arial" panose="020B0604020202020204" pitchFamily="34" charset="0"/>
              <a:buChar char="•"/>
            </a:pPr>
            <a:r>
              <a:rPr lang="en-US" dirty="0"/>
              <a:t>Explain the cause and effect when appropriate</a:t>
            </a:r>
          </a:p>
          <a:p>
            <a:pPr marL="285750" indent="-285750">
              <a:buFont typeface="Arial" panose="020B0604020202020204" pitchFamily="34" charset="0"/>
              <a:buChar char="•"/>
            </a:pPr>
            <a:r>
              <a:rPr lang="en-US" dirty="0"/>
              <a:t>Acknowledge limitations in your data, analysis, or analytic techniques</a:t>
            </a:r>
          </a:p>
          <a:p>
            <a:pPr marL="285750" indent="-285750">
              <a:buFont typeface="Arial" panose="020B0604020202020204" pitchFamily="34" charset="0"/>
              <a:buChar char="•"/>
            </a:pPr>
            <a:r>
              <a:rPr lang="en-US" dirty="0"/>
              <a:t>Caveat your key takeaways </a:t>
            </a:r>
          </a:p>
        </p:txBody>
      </p:sp>
    </p:spTree>
    <p:extLst>
      <p:ext uri="{BB962C8B-B14F-4D97-AF65-F5344CB8AC3E}">
        <p14:creationId xmlns:p14="http://schemas.microsoft.com/office/powerpoint/2010/main" val="605439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4"/>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 y="4"/>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4"/>
            <a:ext cx="12192000" cy="6858000"/>
          </a:xfrm>
          <a:prstGeom prst="rect">
            <a:avLst/>
          </a:prstGeom>
        </p:spPr>
      </p:pic>
      <p:sp>
        <p:nvSpPr>
          <p:cNvPr id="2" name="Title 1">
            <a:extLst>
              <a:ext uri="{FF2B5EF4-FFF2-40B4-BE49-F238E27FC236}">
                <a16:creationId xmlns:a16="http://schemas.microsoft.com/office/drawing/2014/main" id="{70593121-BCC9-40EC-B23A-430DEB02DE09}"/>
              </a:ext>
            </a:extLst>
          </p:cNvPr>
          <p:cNvSpPr>
            <a:spLocks noGrp="1"/>
          </p:cNvSpPr>
          <p:nvPr>
            <p:ph type="title"/>
          </p:nvPr>
        </p:nvSpPr>
        <p:spPr>
          <a:xfrm>
            <a:off x="640083" y="2053644"/>
            <a:ext cx="3669161" cy="2760098"/>
          </a:xfrm>
        </p:spPr>
        <p:txBody>
          <a:bodyPr>
            <a:normAutofit/>
          </a:bodyPr>
          <a:lstStyle/>
          <a:p>
            <a:r>
              <a:rPr lang="en-US" dirty="0">
                <a:solidFill>
                  <a:srgbClr val="FFFFFF"/>
                </a:solidFill>
                <a:cs typeface="Calibri Light"/>
              </a:rPr>
              <a:t>Visualization of data</a:t>
            </a:r>
            <a:endParaRPr lang="en-US" dirty="0">
              <a:solidFill>
                <a:srgbClr val="FFFFFF"/>
              </a:solidFill>
            </a:endParaRPr>
          </a:p>
        </p:txBody>
      </p:sp>
      <p:sp>
        <p:nvSpPr>
          <p:cNvPr id="3" name="Content Placeholder 2">
            <a:extLst>
              <a:ext uri="{FF2B5EF4-FFF2-40B4-BE49-F238E27FC236}">
                <a16:creationId xmlns:a16="http://schemas.microsoft.com/office/drawing/2014/main" id="{9CD194D3-50F0-4229-B005-8BF7B93F1E94}"/>
              </a:ext>
            </a:extLst>
          </p:cNvPr>
          <p:cNvSpPr>
            <a:spLocks noGrp="1"/>
          </p:cNvSpPr>
          <p:nvPr>
            <p:ph idx="1"/>
          </p:nvPr>
        </p:nvSpPr>
        <p:spPr>
          <a:xfrm>
            <a:off x="6090574" y="801870"/>
            <a:ext cx="5306084" cy="5230635"/>
          </a:xfrm>
        </p:spPr>
        <p:txBody>
          <a:bodyPr anchor="ctr">
            <a:normAutofit/>
          </a:bodyPr>
          <a:lstStyle/>
          <a:p>
            <a:r>
              <a:rPr lang="en-US" sz="2400" dirty="0">
                <a:solidFill>
                  <a:srgbClr val="000000"/>
                </a:solidFill>
                <a:highlight>
                  <a:srgbClr val="FFFF00"/>
                </a:highlight>
                <a:cs typeface="Calibri"/>
              </a:rPr>
              <a:t>Visualization of data</a:t>
            </a:r>
          </a:p>
          <a:p>
            <a:r>
              <a:rPr lang="en-US" sz="2400" dirty="0">
                <a:solidFill>
                  <a:srgbClr val="000000"/>
                </a:solidFill>
                <a:cs typeface="Calibri"/>
              </a:rPr>
              <a:t>Quick How and When</a:t>
            </a:r>
          </a:p>
          <a:p>
            <a:r>
              <a:rPr lang="en-US" sz="2400" dirty="0">
                <a:solidFill>
                  <a:srgbClr val="000000"/>
                </a:solidFill>
                <a:cs typeface="Calibri"/>
              </a:rPr>
              <a:t>Great resources</a:t>
            </a:r>
          </a:p>
        </p:txBody>
      </p:sp>
    </p:spTree>
    <p:extLst>
      <p:ext uri="{BB962C8B-B14F-4D97-AF65-F5344CB8AC3E}">
        <p14:creationId xmlns:p14="http://schemas.microsoft.com/office/powerpoint/2010/main" val="171564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E928D-E90A-4449-8FA0-83E5422AFAE3}"/>
              </a:ext>
            </a:extLst>
          </p:cNvPr>
          <p:cNvSpPr>
            <a:spLocks noGrp="1"/>
          </p:cNvSpPr>
          <p:nvPr>
            <p:ph type="title"/>
          </p:nvPr>
        </p:nvSpPr>
        <p:spPr/>
        <p:txBody>
          <a:bodyPr/>
          <a:lstStyle/>
          <a:p>
            <a:endParaRPr lang="en-US" dirty="0"/>
          </a:p>
        </p:txBody>
      </p:sp>
      <p:pic>
        <p:nvPicPr>
          <p:cNvPr id="7" name="Content Placeholder 6" descr="A screenshot of a cell phone&#10;&#10;Description automatically generated">
            <a:extLst>
              <a:ext uri="{FF2B5EF4-FFF2-40B4-BE49-F238E27FC236}">
                <a16:creationId xmlns:a16="http://schemas.microsoft.com/office/drawing/2014/main" id="{BCE80C14-4A1F-5444-8DC0-616CB52F3C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4129" y="1031538"/>
            <a:ext cx="7143749" cy="4402311"/>
          </a:xfrm>
        </p:spPr>
      </p:pic>
    </p:spTree>
    <p:extLst>
      <p:ext uri="{BB962C8B-B14F-4D97-AF65-F5344CB8AC3E}">
        <p14:creationId xmlns:p14="http://schemas.microsoft.com/office/powerpoint/2010/main" val="4019328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E9384-8E0B-A64C-89C7-6118F0D85CF6}"/>
              </a:ext>
            </a:extLst>
          </p:cNvPr>
          <p:cNvSpPr>
            <a:spLocks noGrp="1"/>
          </p:cNvSpPr>
          <p:nvPr>
            <p:ph type="title"/>
          </p:nvPr>
        </p:nvSpPr>
        <p:spPr>
          <a:xfrm>
            <a:off x="838204" y="365127"/>
            <a:ext cx="10515600" cy="2544331"/>
          </a:xfrm>
        </p:spPr>
        <p:txBody>
          <a:bodyPr>
            <a:normAutofit/>
          </a:bodyPr>
          <a:lstStyle/>
          <a:p>
            <a:r>
              <a:rPr lang="en-US" dirty="0"/>
              <a:t>Let’s try an experiment. In the string of numbers below, count the number of times the number 4 appears. </a:t>
            </a:r>
            <a:br>
              <a:rPr lang="en-US" dirty="0"/>
            </a:br>
            <a:endParaRPr lang="en-US" dirty="0"/>
          </a:p>
        </p:txBody>
      </p:sp>
      <p:sp>
        <p:nvSpPr>
          <p:cNvPr id="3" name="Content Placeholder 2">
            <a:extLst>
              <a:ext uri="{FF2B5EF4-FFF2-40B4-BE49-F238E27FC236}">
                <a16:creationId xmlns:a16="http://schemas.microsoft.com/office/drawing/2014/main" id="{F23B0059-825C-EF4E-8E51-61EB957C8D03}"/>
              </a:ext>
            </a:extLst>
          </p:cNvPr>
          <p:cNvSpPr>
            <a:spLocks noGrp="1"/>
          </p:cNvSpPr>
          <p:nvPr>
            <p:ph idx="1"/>
          </p:nvPr>
        </p:nvSpPr>
        <p:spPr>
          <a:xfrm>
            <a:off x="838204" y="3429004"/>
            <a:ext cx="10515600" cy="2747963"/>
          </a:xfrm>
        </p:spPr>
        <p:txBody>
          <a:bodyPr>
            <a:normAutofit fontScale="92500"/>
          </a:bodyPr>
          <a:lstStyle/>
          <a:p>
            <a:pPr marL="0" indent="0">
              <a:buNone/>
            </a:pPr>
            <a:r>
              <a:rPr lang="en-US" sz="6601" dirty="0"/>
              <a:t>756395068473 658663047576 </a:t>
            </a:r>
          </a:p>
          <a:p>
            <a:pPr marL="0" indent="0">
              <a:buNone/>
            </a:pPr>
            <a:r>
              <a:rPr lang="en-US" sz="6601" dirty="0"/>
              <a:t>860472658602 846589107840 </a:t>
            </a:r>
          </a:p>
          <a:p>
            <a:endParaRPr lang="en-US" dirty="0"/>
          </a:p>
        </p:txBody>
      </p:sp>
    </p:spTree>
    <p:extLst>
      <p:ext uri="{BB962C8B-B14F-4D97-AF65-F5344CB8AC3E}">
        <p14:creationId xmlns:p14="http://schemas.microsoft.com/office/powerpoint/2010/main" val="362612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E9384-8E0B-A64C-89C7-6118F0D85CF6}"/>
              </a:ext>
            </a:extLst>
          </p:cNvPr>
          <p:cNvSpPr>
            <a:spLocks noGrp="1"/>
          </p:cNvSpPr>
          <p:nvPr>
            <p:ph type="title"/>
          </p:nvPr>
        </p:nvSpPr>
        <p:spPr>
          <a:xfrm>
            <a:off x="838204" y="365127"/>
            <a:ext cx="10515600" cy="2544331"/>
          </a:xfrm>
        </p:spPr>
        <p:txBody>
          <a:bodyPr>
            <a:normAutofit/>
          </a:bodyPr>
          <a:lstStyle/>
          <a:p>
            <a:r>
              <a:rPr lang="en-US" dirty="0"/>
              <a:t>Now, let’s try it again. Count the number of times the number 4 appears in the string of numbers below. </a:t>
            </a:r>
            <a:br>
              <a:rPr lang="en-US" dirty="0"/>
            </a:br>
            <a:endParaRPr lang="en-US" dirty="0"/>
          </a:p>
        </p:txBody>
      </p:sp>
      <p:sp>
        <p:nvSpPr>
          <p:cNvPr id="3" name="Content Placeholder 2">
            <a:extLst>
              <a:ext uri="{FF2B5EF4-FFF2-40B4-BE49-F238E27FC236}">
                <a16:creationId xmlns:a16="http://schemas.microsoft.com/office/drawing/2014/main" id="{F23B0059-825C-EF4E-8E51-61EB957C8D03}"/>
              </a:ext>
            </a:extLst>
          </p:cNvPr>
          <p:cNvSpPr>
            <a:spLocks noGrp="1"/>
          </p:cNvSpPr>
          <p:nvPr>
            <p:ph idx="1"/>
          </p:nvPr>
        </p:nvSpPr>
        <p:spPr>
          <a:xfrm>
            <a:off x="838204" y="3429004"/>
            <a:ext cx="10515600" cy="2747963"/>
          </a:xfrm>
        </p:spPr>
        <p:txBody>
          <a:bodyPr>
            <a:normAutofit fontScale="92500"/>
          </a:bodyPr>
          <a:lstStyle/>
          <a:p>
            <a:pPr marL="0" indent="0">
              <a:buNone/>
            </a:pPr>
            <a:r>
              <a:rPr lang="en-US" sz="6601" dirty="0"/>
              <a:t>756395068</a:t>
            </a:r>
            <a:r>
              <a:rPr lang="en-US" sz="6601" b="1" dirty="0">
                <a:solidFill>
                  <a:srgbClr val="FF0000"/>
                </a:solidFill>
              </a:rPr>
              <a:t>4</a:t>
            </a:r>
            <a:r>
              <a:rPr lang="en-US" sz="6601" dirty="0"/>
              <a:t>73 6586630</a:t>
            </a:r>
            <a:r>
              <a:rPr lang="en-US" sz="6601" b="1" dirty="0">
                <a:solidFill>
                  <a:srgbClr val="FF0000"/>
                </a:solidFill>
              </a:rPr>
              <a:t>4</a:t>
            </a:r>
            <a:r>
              <a:rPr lang="en-US" sz="6601" dirty="0"/>
              <a:t>7576 </a:t>
            </a:r>
          </a:p>
          <a:p>
            <a:pPr marL="0" indent="0">
              <a:buNone/>
            </a:pPr>
            <a:r>
              <a:rPr lang="en-US" sz="6601" dirty="0"/>
              <a:t>860</a:t>
            </a:r>
            <a:r>
              <a:rPr lang="en-US" sz="6601" b="1" dirty="0">
                <a:solidFill>
                  <a:srgbClr val="FF0000"/>
                </a:solidFill>
              </a:rPr>
              <a:t>4</a:t>
            </a:r>
            <a:r>
              <a:rPr lang="en-US" sz="6601" dirty="0"/>
              <a:t>72658602 8</a:t>
            </a:r>
            <a:r>
              <a:rPr lang="en-US" sz="6601" b="1" dirty="0">
                <a:solidFill>
                  <a:srgbClr val="FF0000"/>
                </a:solidFill>
              </a:rPr>
              <a:t>4</a:t>
            </a:r>
            <a:r>
              <a:rPr lang="en-US" sz="6601" dirty="0"/>
              <a:t>65891078</a:t>
            </a:r>
            <a:r>
              <a:rPr lang="en-US" sz="6601" b="1" dirty="0">
                <a:solidFill>
                  <a:srgbClr val="FF0000"/>
                </a:solidFill>
              </a:rPr>
              <a:t>4</a:t>
            </a:r>
            <a:r>
              <a:rPr lang="en-US" sz="6601" dirty="0"/>
              <a:t>0 </a:t>
            </a:r>
          </a:p>
          <a:p>
            <a:endParaRPr lang="en-US" dirty="0"/>
          </a:p>
        </p:txBody>
      </p:sp>
    </p:spTree>
    <p:extLst>
      <p:ext uri="{BB962C8B-B14F-4D97-AF65-F5344CB8AC3E}">
        <p14:creationId xmlns:p14="http://schemas.microsoft.com/office/powerpoint/2010/main" val="71207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1F21-30DD-8346-9EC0-06DD96E6C88E}"/>
              </a:ext>
            </a:extLst>
          </p:cNvPr>
          <p:cNvSpPr>
            <a:spLocks noGrp="1"/>
          </p:cNvSpPr>
          <p:nvPr>
            <p:ph type="title"/>
          </p:nvPr>
        </p:nvSpPr>
        <p:spPr/>
        <p:txBody>
          <a:bodyPr/>
          <a:lstStyle/>
          <a:p>
            <a:r>
              <a:rPr lang="en-US" b="1" cap="all" dirty="0"/>
              <a:t>NAPOLEON’S Retreat from Moscow</a:t>
            </a:r>
            <a:endParaRPr lang="en-US" dirty="0"/>
          </a:p>
        </p:txBody>
      </p:sp>
      <p:pic>
        <p:nvPicPr>
          <p:cNvPr id="7" name="Content Placeholder 6" descr="A close up of a map&#10;&#10;Description automatically generated">
            <a:extLst>
              <a:ext uri="{FF2B5EF4-FFF2-40B4-BE49-F238E27FC236}">
                <a16:creationId xmlns:a16="http://schemas.microsoft.com/office/drawing/2014/main" id="{E8FACE0C-65D9-2743-88D5-A13CD9EFB35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5451" y="1178454"/>
            <a:ext cx="11001097" cy="5225521"/>
          </a:xfrm>
        </p:spPr>
      </p:pic>
      <p:sp>
        <p:nvSpPr>
          <p:cNvPr id="10" name="Rectangle 9">
            <a:extLst>
              <a:ext uri="{FF2B5EF4-FFF2-40B4-BE49-F238E27FC236}">
                <a16:creationId xmlns:a16="http://schemas.microsoft.com/office/drawing/2014/main" id="{58A9D9E2-2133-0C47-96AA-71E35417A36B}"/>
              </a:ext>
            </a:extLst>
          </p:cNvPr>
          <p:cNvSpPr/>
          <p:nvPr/>
        </p:nvSpPr>
        <p:spPr>
          <a:xfrm>
            <a:off x="3879849" y="6148169"/>
            <a:ext cx="8032751" cy="64633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a:solidFill>
                  <a:srgbClr val="000000"/>
                </a:solidFill>
                <a:latin typeface="Times" pitchFamily="2" charset="0"/>
              </a:rPr>
              <a:t>Probably the best statistical graphic ever drawn, this map by Charles Joseph Minard portrays the losses suffered by Napoleon's army in the Russian campaign of 1812. </a:t>
            </a:r>
            <a:endParaRPr lang="en-US" dirty="0"/>
          </a:p>
        </p:txBody>
      </p:sp>
    </p:spTree>
    <p:extLst>
      <p:ext uri="{BB962C8B-B14F-4D97-AF65-F5344CB8AC3E}">
        <p14:creationId xmlns:p14="http://schemas.microsoft.com/office/powerpoint/2010/main" val="532274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close up of a map&#10;&#10;Description automatically generated">
            <a:extLst>
              <a:ext uri="{FF2B5EF4-FFF2-40B4-BE49-F238E27FC236}">
                <a16:creationId xmlns:a16="http://schemas.microsoft.com/office/drawing/2014/main" id="{C69952AB-2BE9-ED4E-BBEA-C9F6A39D13A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9178" t="4509"/>
          <a:stretch/>
        </p:blipFill>
        <p:spPr>
          <a:xfrm>
            <a:off x="20" y="10"/>
            <a:ext cx="12191980" cy="6857990"/>
          </a:xfrm>
          <a:prstGeom prst="rect">
            <a:avLst/>
          </a:prstGeom>
        </p:spPr>
      </p:pic>
      <p:sp>
        <p:nvSpPr>
          <p:cNvPr id="18" name="Freeform: Shape 17">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141"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9A8353-ED29-2544-9AA7-27E370CAEEDA}"/>
              </a:ext>
            </a:extLst>
          </p:cNvPr>
          <p:cNvSpPr>
            <a:spLocks noGrp="1"/>
          </p:cNvSpPr>
          <p:nvPr>
            <p:ph type="title"/>
          </p:nvPr>
        </p:nvSpPr>
        <p:spPr>
          <a:xfrm>
            <a:off x="7362497" y="632990"/>
            <a:ext cx="4551177" cy="1043409"/>
          </a:xfrm>
        </p:spPr>
        <p:txBody>
          <a:bodyPr vert="horz" lIns="91440" tIns="45720" rIns="91440" bIns="45720" rtlCol="0" anchor="ctr">
            <a:normAutofit/>
          </a:bodyPr>
          <a:lstStyle/>
          <a:p>
            <a:pPr defTabSz="914400"/>
            <a:r>
              <a:rPr lang="en-US" sz="3300" b="1"/>
              <a:t>Data Visualization and Cholera 1854</a:t>
            </a:r>
            <a:endParaRPr lang="en-US" sz="3300"/>
          </a:p>
        </p:txBody>
      </p:sp>
      <p:sp>
        <p:nvSpPr>
          <p:cNvPr id="4" name="TextBox 3">
            <a:extLst>
              <a:ext uri="{FF2B5EF4-FFF2-40B4-BE49-F238E27FC236}">
                <a16:creationId xmlns:a16="http://schemas.microsoft.com/office/drawing/2014/main" id="{EF690AC0-3583-334A-8EA0-B016279330D0}"/>
              </a:ext>
            </a:extLst>
          </p:cNvPr>
          <p:cNvSpPr txBox="1"/>
          <p:nvPr/>
        </p:nvSpPr>
        <p:spPr>
          <a:xfrm>
            <a:off x="7621031" y="1774372"/>
            <a:ext cx="4062642" cy="2754086"/>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a:solidFill>
                  <a:schemeClr val="tx1"/>
                </a:solidFill>
              </a:rPr>
              <a:t>In 1854, </a:t>
            </a:r>
            <a:r>
              <a:rPr lang="en-US">
                <a:solidFill>
                  <a:schemeClr val="tx1"/>
                </a:solidFill>
                <a:hlinkClick r:id="rId4"/>
              </a:rPr>
              <a:t>Dr. John Snow</a:t>
            </a:r>
            <a:r>
              <a:rPr lang="en-US">
                <a:solidFill>
                  <a:schemeClr val="tx1"/>
                </a:solidFill>
              </a:rPr>
              <a:t> was convinced that cholera was spreading via tainted water and decided to display neighborhood mortality data directly on a map. This method clearly revealed a cluster of cases around a specific pump.</a:t>
            </a:r>
          </a:p>
          <a:p>
            <a:pPr indent="-228600">
              <a:lnSpc>
                <a:spcPct val="90000"/>
              </a:lnSpc>
              <a:spcAft>
                <a:spcPts val="600"/>
              </a:spcAft>
              <a:buFont typeface="Arial" panose="020B0604020202020204" pitchFamily="34" charset="0"/>
              <a:buChar char="•"/>
            </a:pPr>
            <a:endParaRPr lang="en-US">
              <a:solidFill>
                <a:schemeClr val="tx1"/>
              </a:solidFill>
            </a:endParaRPr>
          </a:p>
          <a:p>
            <a:pPr indent="-228600">
              <a:lnSpc>
                <a:spcPct val="90000"/>
              </a:lnSpc>
              <a:spcAft>
                <a:spcPts val="600"/>
              </a:spcAft>
              <a:buFont typeface="Arial" panose="020B0604020202020204" pitchFamily="34" charset="0"/>
              <a:buChar char="•"/>
            </a:pPr>
            <a:r>
              <a:rPr lang="en-US">
                <a:solidFill>
                  <a:schemeClr val="tx1"/>
                </a:solidFill>
              </a:rPr>
              <a:t>https://www.visualcapitalist.com/data-visualization-cholera/</a:t>
            </a:r>
          </a:p>
        </p:txBody>
      </p:sp>
    </p:spTree>
    <p:extLst>
      <p:ext uri="{BB962C8B-B14F-4D97-AF65-F5344CB8AC3E}">
        <p14:creationId xmlns:p14="http://schemas.microsoft.com/office/powerpoint/2010/main" val="967146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396F6-F292-B841-9A3B-58FC8A3C1843}"/>
              </a:ext>
            </a:extLst>
          </p:cNvPr>
          <p:cNvSpPr>
            <a:spLocks noGrp="1"/>
          </p:cNvSpPr>
          <p:nvPr>
            <p:ph type="title"/>
          </p:nvPr>
        </p:nvSpPr>
        <p:spPr/>
        <p:txBody>
          <a:bodyPr>
            <a:normAutofit/>
          </a:bodyPr>
          <a:lstStyle/>
          <a:p>
            <a:r>
              <a:rPr lang="en-US" b="1" dirty="0"/>
              <a:t>Steps for Choosing Your Visualization</a:t>
            </a:r>
            <a:endParaRPr lang="en-US" dirty="0"/>
          </a:p>
        </p:txBody>
      </p:sp>
      <p:pic>
        <p:nvPicPr>
          <p:cNvPr id="6" name="Content Placeholder 5" descr="A screenshot of a cell phone&#10;&#10;Description automatically generated">
            <a:extLst>
              <a:ext uri="{FF2B5EF4-FFF2-40B4-BE49-F238E27FC236}">
                <a16:creationId xmlns:a16="http://schemas.microsoft.com/office/drawing/2014/main" id="{4F4C324C-591B-6C45-B7AA-00F1443DD3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4" y="2179411"/>
            <a:ext cx="10515600" cy="2154836"/>
          </a:xfrm>
        </p:spPr>
      </p:pic>
    </p:spTree>
    <p:extLst>
      <p:ext uri="{BB962C8B-B14F-4D97-AF65-F5344CB8AC3E}">
        <p14:creationId xmlns:p14="http://schemas.microsoft.com/office/powerpoint/2010/main" val="756624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674DE-0847-CF4A-8E85-FC680209023A}"/>
              </a:ext>
            </a:extLst>
          </p:cNvPr>
          <p:cNvSpPr>
            <a:spLocks noGrp="1"/>
          </p:cNvSpPr>
          <p:nvPr>
            <p:ph type="title"/>
          </p:nvPr>
        </p:nvSpPr>
        <p:spPr/>
        <p:txBody>
          <a:bodyPr/>
          <a:lstStyle/>
          <a:p>
            <a:endParaRPr lang="en-US"/>
          </a:p>
        </p:txBody>
      </p:sp>
      <p:pic>
        <p:nvPicPr>
          <p:cNvPr id="5" name="Content Placeholder 4" descr="A close up of a logo&#10;&#10;Description automatically generated">
            <a:extLst>
              <a:ext uri="{FF2B5EF4-FFF2-40B4-BE49-F238E27FC236}">
                <a16:creationId xmlns:a16="http://schemas.microsoft.com/office/drawing/2014/main" id="{93F5E731-9984-9F42-8206-CDACA18F99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4" y="2040849"/>
            <a:ext cx="10515600" cy="2776315"/>
          </a:xfrm>
        </p:spPr>
      </p:pic>
    </p:spTree>
    <p:extLst>
      <p:ext uri="{BB962C8B-B14F-4D97-AF65-F5344CB8AC3E}">
        <p14:creationId xmlns:p14="http://schemas.microsoft.com/office/powerpoint/2010/main" val="14114680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1170</Words>
  <Application>Microsoft Macintosh PowerPoint</Application>
  <PresentationFormat>Widescreen</PresentationFormat>
  <Paragraphs>94</Paragraphs>
  <Slides>19</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19</vt:i4>
      </vt:variant>
      <vt:variant>
        <vt:lpstr>Custom Shows</vt:lpstr>
      </vt:variant>
      <vt:variant>
        <vt:i4>1</vt:i4>
      </vt:variant>
    </vt:vector>
  </HeadingPairs>
  <TitlesOfParts>
    <vt:vector size="26" baseType="lpstr">
      <vt:lpstr>ScalaSansPro</vt:lpstr>
      <vt:lpstr>Arial</vt:lpstr>
      <vt:lpstr>Calibri</vt:lpstr>
      <vt:lpstr>Calibri Light</vt:lpstr>
      <vt:lpstr>Times</vt:lpstr>
      <vt:lpstr>office theme</vt:lpstr>
      <vt:lpstr>Now Let’s</vt:lpstr>
      <vt:lpstr>Visualization of data</vt:lpstr>
      <vt:lpstr>PowerPoint Presentation</vt:lpstr>
      <vt:lpstr>Let’s try an experiment. In the string of numbers below, count the number of times the number 4 appears.  </vt:lpstr>
      <vt:lpstr>Now, let’s try it again. Count the number of times the number 4 appears in the string of numbers below.  </vt:lpstr>
      <vt:lpstr>NAPOLEON’S Retreat from Moscow</vt:lpstr>
      <vt:lpstr>Data Visualization and Cholera 1854</vt:lpstr>
      <vt:lpstr>Steps for Choosing Your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Now Let’s</dc:title>
  <dc:creator>John Wan</dc:creator>
  <cp:lastModifiedBy>John Wan</cp:lastModifiedBy>
  <cp:revision>2</cp:revision>
  <dcterms:created xsi:type="dcterms:W3CDTF">2020-09-14T10:59:57Z</dcterms:created>
  <dcterms:modified xsi:type="dcterms:W3CDTF">2020-09-14T13:12:36Z</dcterms:modified>
</cp:coreProperties>
</file>